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9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</p:sldIdLst>
  <p:sldSz cx="9144000" cy="5143500" type="screen16x9"/>
  <p:notesSz cx="6858000" cy="9144000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Futura Std Book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0024"/>
    <a:srgbClr val="D492B3"/>
    <a:srgbClr val="7D0049"/>
    <a:srgbClr val="566423"/>
    <a:srgbClr val="1D1160"/>
    <a:srgbClr val="9EA374"/>
    <a:srgbClr val="B7775D"/>
    <a:srgbClr val="ABADB3"/>
    <a:srgbClr val="E9E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82" autoAdjust="0"/>
    <p:restoredTop sz="94660"/>
  </p:normalViewPr>
  <p:slideViewPr>
    <p:cSldViewPr>
      <p:cViewPr varScale="1">
        <p:scale>
          <a:sx n="98" d="100"/>
          <a:sy n="98" d="100"/>
        </p:scale>
        <p:origin x="-630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Klicka här för att ändra format på bakgrundstexten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  <a:p>
            <a:pPr lvl="3"/>
            <a:r>
              <a:rPr lang="sv-SE" noProof="0" smtClean="0"/>
              <a:t>Nivå fyra</a:t>
            </a:r>
          </a:p>
          <a:p>
            <a:pPr lvl="4"/>
            <a:r>
              <a:rPr lang="sv-SE" noProof="0" smtClean="0"/>
              <a:t>Nivå fem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61FD2A18-3CED-4074-8A4A-77FF3E11E1F8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36434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sida">
    <p:bg>
      <p:bgPr>
        <a:solidFill>
          <a:srgbClr val="7D0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0" y="0"/>
            <a:ext cx="2555875" cy="5143500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6" name="Bildobjekt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867893"/>
            <a:ext cx="115570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987824" y="1203598"/>
            <a:ext cx="5868714" cy="1656184"/>
          </a:xfrm>
        </p:spPr>
        <p:txBody>
          <a:bodyPr/>
          <a:lstStyle>
            <a:lvl1pPr>
              <a:defRPr sz="4400">
                <a:solidFill>
                  <a:schemeClr val="bg1"/>
                </a:solidFill>
                <a:latin typeface="Brisa" pitchFamily="50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987824" y="3075806"/>
            <a:ext cx="5904656" cy="377428"/>
          </a:xfrm>
        </p:spPr>
        <p:txBody>
          <a:bodyPr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  <a:latin typeface="Futura Std Light" pitchFamily="34" charset="0"/>
              </a:defRPr>
            </a:lvl1pPr>
          </a:lstStyle>
          <a:p>
            <a:r>
              <a:rPr lang="sv-SE" smtClean="0"/>
              <a:t>Klicka här för att ändra format på underrubrik i bakgrunden</a:t>
            </a:r>
            <a:endParaRPr lang="sv-SE" dirty="0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quarter" idx="10"/>
          </p:nvPr>
        </p:nvSpPr>
        <p:spPr>
          <a:xfrm>
            <a:off x="323850" y="4552950"/>
            <a:ext cx="2133600" cy="357188"/>
          </a:xfrm>
        </p:spPr>
        <p:txBody>
          <a:bodyPr/>
          <a:lstStyle>
            <a:lvl1pPr algn="ctr">
              <a:defRPr dirty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endParaRPr lang="sv-SE"/>
          </a:p>
        </p:txBody>
      </p:sp>
      <p:pic>
        <p:nvPicPr>
          <p:cNvPr id="5" name="Bildobjekt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55625"/>
            <a:ext cx="3743325" cy="362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198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C6D582-AF1E-4634-8643-5E219A1D854B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1"/>
            <a:ext cx="7560840" cy="302433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479204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-1"/>
            <a:ext cx="2578360" cy="5149121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1203598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59" y="406148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5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44030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0000">
                <a:srgbClr val="E9E8E9"/>
              </a:gs>
              <a:gs pos="27000">
                <a:schemeClr val="bg1"/>
              </a:gs>
              <a:gs pos="97000">
                <a:srgbClr val="AEB5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301" y="0"/>
            <a:ext cx="2578174" cy="5143500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11" name="Bildobjekt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46288"/>
            <a:ext cx="31448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2843808" y="206375"/>
            <a:ext cx="5842992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5" name="Platshållare för innehåll 2"/>
          <p:cNvSpPr>
            <a:spLocks noGrp="1"/>
          </p:cNvSpPr>
          <p:nvPr>
            <p:ph idx="1"/>
          </p:nvPr>
        </p:nvSpPr>
        <p:spPr>
          <a:xfrm>
            <a:off x="2843808" y="1131590"/>
            <a:ext cx="5832648" cy="3617937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pic>
        <p:nvPicPr>
          <p:cNvPr id="9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59" y="406148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3085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36513" y="0"/>
            <a:ext cx="9180513" cy="5143500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5" name="Rektangel 4"/>
          <p:cNvSpPr/>
          <p:nvPr userDrawn="1"/>
        </p:nvSpPr>
        <p:spPr>
          <a:xfrm>
            <a:off x="2484438" y="0"/>
            <a:ext cx="6659562" cy="5143500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6" name="Picture 2" descr="C:\Users\jopa10130\Desktop\Skrivbord\svedala_logoCMY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933825"/>
            <a:ext cx="101758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38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18D0F-CD92-4390-ACF5-F7DCBEF3AF30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9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7" y="1291894"/>
            <a:ext cx="2097718" cy="203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8410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sida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-99" y="0"/>
            <a:ext cx="9144099" cy="5143500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14867" y="0"/>
            <a:ext cx="2570644" cy="5143500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" name="Rubrik 1"/>
          <p:cNvSpPr>
            <a:spLocks noGrp="1"/>
          </p:cNvSpPr>
          <p:nvPr>
            <p:ph type="title"/>
          </p:nvPr>
        </p:nvSpPr>
        <p:spPr>
          <a:xfrm>
            <a:off x="2699792" y="2715766"/>
            <a:ext cx="6192688" cy="1021556"/>
          </a:xfrm>
        </p:spPr>
        <p:txBody>
          <a:bodyPr anchor="t"/>
          <a:lstStyle>
            <a:lvl1pPr algn="l">
              <a:defRPr sz="3600" b="0" cap="all">
                <a:solidFill>
                  <a:schemeClr val="tx1"/>
                </a:solidFill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11" name="Platshållare för text 2"/>
          <p:cNvSpPr>
            <a:spLocks noGrp="1"/>
          </p:cNvSpPr>
          <p:nvPr>
            <p:ph type="body" idx="1"/>
          </p:nvPr>
        </p:nvSpPr>
        <p:spPr>
          <a:xfrm>
            <a:off x="2699792" y="1563638"/>
            <a:ext cx="6192688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pic>
        <p:nvPicPr>
          <p:cNvPr id="13" name="Bildobjekt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7" y="1291894"/>
            <a:ext cx="2097718" cy="2032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59" y="406148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048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rubrik och bal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-14990" y="0"/>
            <a:ext cx="9158990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1252136" y="1995686"/>
            <a:ext cx="6624736" cy="857250"/>
          </a:xfrm>
        </p:spPr>
        <p:txBody>
          <a:bodyPr/>
          <a:lstStyle>
            <a:lvl1pPr algn="ctr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" name="Rektangel 1"/>
          <p:cNvSpPr/>
          <p:nvPr userDrawn="1"/>
        </p:nvSpPr>
        <p:spPr>
          <a:xfrm>
            <a:off x="-14990" y="4787900"/>
            <a:ext cx="4579495" cy="3861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4564505" y="4787900"/>
            <a:ext cx="4579495" cy="386162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-14990" y="0"/>
            <a:ext cx="9158990" cy="1707654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pic>
        <p:nvPicPr>
          <p:cNvPr id="13" name="Picture 2" descr="C:\Users\jopa10130\Desktop\Skrivbord\svedala_logoCMYK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3834" y="3651870"/>
            <a:ext cx="1261341" cy="885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92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del med balk ne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-14990" y="0"/>
            <a:ext cx="9158990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460049" y="339502"/>
            <a:ext cx="8208912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" name="Rektangel 1"/>
          <p:cNvSpPr/>
          <p:nvPr userDrawn="1"/>
        </p:nvSpPr>
        <p:spPr>
          <a:xfrm>
            <a:off x="-14990" y="4787900"/>
            <a:ext cx="4579495" cy="3861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4564505" y="4787900"/>
            <a:ext cx="4579495" cy="386162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Picture 2" descr="C:\Users\jopa10130\Desktop\Skrivbord\svedala_logoCMY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59" y="4011910"/>
            <a:ext cx="916292" cy="6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67544" y="1275607"/>
            <a:ext cx="8208912" cy="266429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96607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nnehållsdelar med balk ne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-14990" y="0"/>
            <a:ext cx="9158990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460049" y="339502"/>
            <a:ext cx="8144399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" name="Rektangel 1"/>
          <p:cNvSpPr/>
          <p:nvPr userDrawn="1"/>
        </p:nvSpPr>
        <p:spPr>
          <a:xfrm>
            <a:off x="-14990" y="4787900"/>
            <a:ext cx="4579495" cy="3861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/>
          <p:cNvSpPr/>
          <p:nvPr userDrawn="1"/>
        </p:nvSpPr>
        <p:spPr>
          <a:xfrm>
            <a:off x="4564505" y="4787900"/>
            <a:ext cx="4579495" cy="386162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Picture 2" descr="C:\Users\jopa10130\Desktop\Skrivbord\svedala_logoCMY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359" y="4011910"/>
            <a:ext cx="916292" cy="6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Platshållare för innehåll 2"/>
          <p:cNvSpPr>
            <a:spLocks noGrp="1"/>
          </p:cNvSpPr>
          <p:nvPr>
            <p:ph idx="1"/>
          </p:nvPr>
        </p:nvSpPr>
        <p:spPr>
          <a:xfrm>
            <a:off x="467544" y="1242412"/>
            <a:ext cx="3888432" cy="266429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0" name="Platshållare för innehåll 2"/>
          <p:cNvSpPr>
            <a:spLocks noGrp="1"/>
          </p:cNvSpPr>
          <p:nvPr>
            <p:ph idx="10"/>
          </p:nvPr>
        </p:nvSpPr>
        <p:spPr>
          <a:xfrm>
            <a:off x="4716016" y="1242412"/>
            <a:ext cx="3888432" cy="2664296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02434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med färgat fält ne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-14990" y="0"/>
            <a:ext cx="9158990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4" name="Rubrik 1"/>
          <p:cNvSpPr>
            <a:spLocks noGrp="1"/>
          </p:cNvSpPr>
          <p:nvPr>
            <p:ph type="title" hasCustomPrompt="1"/>
          </p:nvPr>
        </p:nvSpPr>
        <p:spPr>
          <a:xfrm>
            <a:off x="460049" y="339502"/>
            <a:ext cx="8144399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" name="Rektangel 1"/>
          <p:cNvSpPr/>
          <p:nvPr userDrawn="1"/>
        </p:nvSpPr>
        <p:spPr>
          <a:xfrm>
            <a:off x="-14990" y="3795886"/>
            <a:ext cx="9158990" cy="13781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428" y="414095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latshållare för text 3"/>
          <p:cNvSpPr>
            <a:spLocks noGrp="1"/>
          </p:cNvSpPr>
          <p:nvPr>
            <p:ph type="body" sz="quarter" idx="10"/>
          </p:nvPr>
        </p:nvSpPr>
        <p:spPr>
          <a:xfrm>
            <a:off x="468313" y="1276350"/>
            <a:ext cx="8135937" cy="2303512"/>
          </a:xfrm>
        </p:spPr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3729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nst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 userDrawn="1"/>
        </p:nvSpPr>
        <p:spPr>
          <a:xfrm>
            <a:off x="2555776" y="-20538"/>
            <a:ext cx="6600924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2555776" y="-20538"/>
            <a:ext cx="6600924" cy="5186154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2987824" y="206375"/>
            <a:ext cx="5832648" cy="85725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8" name="Rektangel 17"/>
          <p:cNvSpPr/>
          <p:nvPr userDrawn="1"/>
        </p:nvSpPr>
        <p:spPr>
          <a:xfrm>
            <a:off x="-14868" y="-20538"/>
            <a:ext cx="2570644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-14868" y="-20538"/>
            <a:ext cx="2589207" cy="5186363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2987824" y="1203597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pic>
        <p:nvPicPr>
          <p:cNvPr id="9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176" y="4167226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7177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ögerbild - rubrik och innehå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-7580"/>
            <a:ext cx="6600924" cy="5186154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467544" y="195486"/>
            <a:ext cx="5832648" cy="85725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18" name="Rektangel 17"/>
          <p:cNvSpPr/>
          <p:nvPr userDrawn="1"/>
        </p:nvSpPr>
        <p:spPr>
          <a:xfrm>
            <a:off x="6588224" y="-7580"/>
            <a:ext cx="2555776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6600924" y="0"/>
            <a:ext cx="2555875" cy="5186363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432048" y="1216555"/>
            <a:ext cx="5904656" cy="3456385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pic>
        <p:nvPicPr>
          <p:cNvPr id="9" name="Bildobjekt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400" y="4227933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4733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nsterbild - rubrik och innehåll vit sidfo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/>
          <p:cNvSpPr/>
          <p:nvPr userDrawn="1"/>
        </p:nvSpPr>
        <p:spPr>
          <a:xfrm>
            <a:off x="-14868" y="-20538"/>
            <a:ext cx="9158868" cy="51861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/>
          <p:cNvSpPr/>
          <p:nvPr userDrawn="1"/>
        </p:nvSpPr>
        <p:spPr>
          <a:xfrm>
            <a:off x="3563888" y="-20538"/>
            <a:ext cx="5580112" cy="4104456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923928" y="206375"/>
            <a:ext cx="4896544" cy="857250"/>
          </a:xfrm>
        </p:spPr>
        <p:txBody>
          <a:bodyPr/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20" name="Platshållare för bild 19"/>
          <p:cNvSpPr>
            <a:spLocks noGrp="1"/>
          </p:cNvSpPr>
          <p:nvPr>
            <p:ph type="pic" sz="quarter" idx="14"/>
          </p:nvPr>
        </p:nvSpPr>
        <p:spPr>
          <a:xfrm>
            <a:off x="-14868" y="-20538"/>
            <a:ext cx="3578756" cy="5186153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idx="1"/>
          </p:nvPr>
        </p:nvSpPr>
        <p:spPr>
          <a:xfrm>
            <a:off x="3923928" y="1203597"/>
            <a:ext cx="4968552" cy="2808313"/>
          </a:xfrm>
        </p:spPr>
        <p:txBody>
          <a:bodyPr/>
          <a:lstStyle>
            <a:lvl1pPr marL="342900" indent="-342900">
              <a:buClr>
                <a:schemeClr val="bg1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</a:defRPr>
            </a:lvl1pPr>
            <a:lvl2pPr marL="742950" indent="-285750">
              <a:buClr>
                <a:schemeClr val="bg1"/>
              </a:buClr>
              <a:buFont typeface="Courier New" pitchFamily="49" charset="0"/>
              <a:buChar char="­"/>
              <a:defRPr sz="20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bg1"/>
                </a:solidFill>
              </a:defRPr>
            </a:lvl3pPr>
            <a:lvl4pPr marL="1600200" indent="-228600">
              <a:buClr>
                <a:schemeClr val="bg1"/>
              </a:buClr>
              <a:buFont typeface="Courier New" pitchFamily="49" charset="0"/>
              <a:buChar char="o"/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4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pic>
        <p:nvPicPr>
          <p:cNvPr id="13" name="Picture 2" descr="C:\Users\jopa10130\Desktop\Skrivbord\svedala_logoCMYK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148" y="4333541"/>
            <a:ext cx="916292" cy="6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515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2">
    <p:bg>
      <p:bgPr>
        <a:solidFill>
          <a:srgbClr val="7D0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3059832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3059832" y="0"/>
            <a:ext cx="6084168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883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1:1">
    <p:bg>
      <p:bgPr>
        <a:solidFill>
          <a:srgbClr val="7D0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813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r 2:1">
    <p:bg>
      <p:bgPr>
        <a:solidFill>
          <a:srgbClr val="7D00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227934"/>
            <a:ext cx="950124" cy="665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latshållare för bild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5796136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10" name="Platshållare för bild 2"/>
          <p:cNvSpPr>
            <a:spLocks noGrp="1"/>
          </p:cNvSpPr>
          <p:nvPr>
            <p:ph type="pic" sz="quarter" idx="11"/>
          </p:nvPr>
        </p:nvSpPr>
        <p:spPr>
          <a:xfrm>
            <a:off x="5796136" y="0"/>
            <a:ext cx="3347864" cy="38678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3975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hö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2555876" y="-1"/>
            <a:ext cx="6588123" cy="5149121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 dirty="0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-1"/>
            <a:ext cx="2578360" cy="5149121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04" y="1275606"/>
            <a:ext cx="2159784" cy="2092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19" y="4011909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4763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till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-14868" y="0"/>
            <a:ext cx="9158868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-22302" y="0"/>
            <a:ext cx="6591389" cy="5149121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Rektangel 6"/>
          <p:cNvSpPr/>
          <p:nvPr userDrawn="1"/>
        </p:nvSpPr>
        <p:spPr>
          <a:xfrm>
            <a:off x="6565640" y="0"/>
            <a:ext cx="2614872" cy="5149121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0891" y="843558"/>
            <a:ext cx="23043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999" y="401191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3335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E11B6-0C48-481D-89A5-A208251CE205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131590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9" name="Platshållare för innehåll 2"/>
          <p:cNvSpPr>
            <a:spLocks noGrp="1"/>
          </p:cNvSpPr>
          <p:nvPr>
            <p:ph idx="12"/>
          </p:nvPr>
        </p:nvSpPr>
        <p:spPr>
          <a:xfrm>
            <a:off x="4860032" y="1131590"/>
            <a:ext cx="3456384" cy="2952328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94708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 med under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90872" y="205979"/>
            <a:ext cx="8229600" cy="857250"/>
          </a:xfrm>
        </p:spPr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01216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657BA-3757-4620-9914-5A24EDF7A1DF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11" name="Platshållare för innehåll 2"/>
          <p:cNvSpPr>
            <a:spLocks noGrp="1"/>
          </p:cNvSpPr>
          <p:nvPr>
            <p:ph idx="14"/>
          </p:nvPr>
        </p:nvSpPr>
        <p:spPr>
          <a:xfrm>
            <a:off x="601216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3" name="Platshållare för innehåll 2"/>
          <p:cNvSpPr>
            <a:spLocks noGrp="1"/>
          </p:cNvSpPr>
          <p:nvPr>
            <p:ph idx="16"/>
          </p:nvPr>
        </p:nvSpPr>
        <p:spPr>
          <a:xfrm>
            <a:off x="4777680" y="1779662"/>
            <a:ext cx="4032448" cy="237626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  <p:sp>
        <p:nvSpPr>
          <p:cNvPr id="14" name="Platshållare för text 2"/>
          <p:cNvSpPr>
            <a:spLocks noGrp="1"/>
          </p:cNvSpPr>
          <p:nvPr>
            <p:ph type="body" idx="17" hasCustomPrompt="1"/>
          </p:nvPr>
        </p:nvSpPr>
        <p:spPr>
          <a:xfrm>
            <a:off x="4777680" y="1059582"/>
            <a:ext cx="4040188" cy="648072"/>
          </a:xfrm>
        </p:spPr>
        <p:txBody>
          <a:bodyPr anchor="b"/>
          <a:lstStyle>
            <a:lvl1pPr marL="0" indent="0">
              <a:buNone/>
              <a:defRPr sz="1800" b="0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 smtClean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724784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 sz="2800"/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A0D10-3D37-4956-9635-41424A0B864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1544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17BF-F939-4D62-B94E-86C8B89977A9}" type="slidenum">
              <a:rPr lang="sv-SE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6630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gress,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755576" y="195486"/>
            <a:ext cx="3008313" cy="871538"/>
          </a:xfrm>
        </p:spPr>
        <p:txBody>
          <a:bodyPr anchor="b"/>
          <a:lstStyle>
            <a:lvl1pPr algn="l">
              <a:defRPr sz="2000" b="0">
                <a:latin typeface="+mn-lt"/>
              </a:defRPr>
            </a:lvl1pPr>
          </a:lstStyle>
          <a:p>
            <a:r>
              <a:rPr lang="sv-SE" dirty="0" smtClean="0"/>
              <a:t>KLICKA HÄR FÖR ATT ÄNDRA FORMAT</a:t>
            </a:r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755576" y="1131591"/>
            <a:ext cx="3008313" cy="28803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CD5A4-6E3D-4FBA-BBD8-338D6287F881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"/>
          </p:nvPr>
        </p:nvSpPr>
        <p:spPr>
          <a:xfrm>
            <a:off x="3923928" y="195486"/>
            <a:ext cx="4608512" cy="3816424"/>
          </a:xfrm>
        </p:spPr>
        <p:txBody>
          <a:bodyPr/>
          <a:lstStyle>
            <a:lvl1pPr marL="342900" indent="-342900">
              <a:buFont typeface="Wingdings" pitchFamily="2" charset="2"/>
              <a:buChar char="§"/>
              <a:defRPr/>
            </a:lvl1pPr>
            <a:lvl2pPr marL="742950" indent="-285750">
              <a:buFont typeface="Courier New" pitchFamily="49" charset="0"/>
              <a:buChar char="­"/>
              <a:defRPr sz="2000"/>
            </a:lvl2pPr>
            <a:lvl3pPr>
              <a:defRPr sz="1800"/>
            </a:lvl3pPr>
            <a:lvl4pPr marL="1600200" indent="-228600">
              <a:buFont typeface="Courier New" pitchFamily="49" charset="0"/>
              <a:buChar char="o"/>
              <a:defRPr sz="1600"/>
            </a:lvl4pPr>
            <a:lvl5pPr>
              <a:defRPr sz="1400" i="1"/>
            </a:lvl5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0586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/>
          <p:cNvSpPr/>
          <p:nvPr userDrawn="1"/>
        </p:nvSpPr>
        <p:spPr>
          <a:xfrm>
            <a:off x="-14868" y="0"/>
            <a:ext cx="9158868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Platshållare för bild 10"/>
          <p:cNvSpPr>
            <a:spLocks noGrp="1"/>
          </p:cNvSpPr>
          <p:nvPr>
            <p:ph type="pic" sz="quarter" idx="10"/>
          </p:nvPr>
        </p:nvSpPr>
        <p:spPr>
          <a:xfrm>
            <a:off x="35496" y="51470"/>
            <a:ext cx="2267744" cy="300355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5" name="Platshållare för bild 10"/>
          <p:cNvSpPr>
            <a:spLocks noGrp="1"/>
          </p:cNvSpPr>
          <p:nvPr>
            <p:ph type="pic" sz="quarter" idx="11"/>
          </p:nvPr>
        </p:nvSpPr>
        <p:spPr>
          <a:xfrm>
            <a:off x="2267744" y="1275606"/>
            <a:ext cx="2520280" cy="1779662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6" name="Platshållare för bild 10"/>
          <p:cNvSpPr>
            <a:spLocks noGrp="1"/>
          </p:cNvSpPr>
          <p:nvPr>
            <p:ph type="pic" sz="quarter" idx="12"/>
          </p:nvPr>
        </p:nvSpPr>
        <p:spPr>
          <a:xfrm>
            <a:off x="4788024" y="51470"/>
            <a:ext cx="2520280" cy="3003798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7" name="Platshållare för bild 10"/>
          <p:cNvSpPr>
            <a:spLocks noGrp="1"/>
          </p:cNvSpPr>
          <p:nvPr>
            <p:ph type="pic" sz="quarter" idx="13"/>
          </p:nvPr>
        </p:nvSpPr>
        <p:spPr>
          <a:xfrm>
            <a:off x="7164288" y="51470"/>
            <a:ext cx="1944216" cy="149163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8" name="Platshållare för bild 10"/>
          <p:cNvSpPr>
            <a:spLocks noGrp="1"/>
          </p:cNvSpPr>
          <p:nvPr>
            <p:ph type="pic" sz="quarter" idx="14"/>
          </p:nvPr>
        </p:nvSpPr>
        <p:spPr>
          <a:xfrm>
            <a:off x="6876256" y="1563638"/>
            <a:ext cx="2232248" cy="1491630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19" name="Platshållare för bild 10"/>
          <p:cNvSpPr>
            <a:spLocks noGrp="1"/>
          </p:cNvSpPr>
          <p:nvPr>
            <p:ph type="pic" sz="quarter" idx="15"/>
          </p:nvPr>
        </p:nvSpPr>
        <p:spPr>
          <a:xfrm>
            <a:off x="2051720" y="51470"/>
            <a:ext cx="3024336" cy="1563638"/>
          </a:xfrm>
          <a:ln w="50800">
            <a:solidFill>
              <a:schemeClr val="bg1"/>
            </a:solidFill>
            <a:miter lim="800000"/>
          </a:ln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pic>
        <p:nvPicPr>
          <p:cNvPr id="20" name="Picture 2" descr="C:\Users\jopa10130\Dropbox\Smartsign\Kommunhuset\Test infoskärm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028129" y="4083918"/>
            <a:ext cx="1080121" cy="85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763688" y="3147814"/>
            <a:ext cx="5868714" cy="1008112"/>
          </a:xfrm>
        </p:spPr>
        <p:txBody>
          <a:bodyPr/>
          <a:lstStyle>
            <a:lvl1pPr>
              <a:defRPr sz="4400">
                <a:solidFill>
                  <a:schemeClr val="tx1"/>
                </a:solidFill>
                <a:latin typeface="Brisa" pitchFamily="50" charset="0"/>
              </a:defRPr>
            </a:lvl1pPr>
          </a:lstStyle>
          <a:p>
            <a:r>
              <a:rPr lang="sv-SE" smtClean="0"/>
              <a:t>Klicka här för att ändra 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9496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 userDrawn="1"/>
        </p:nvSpPr>
        <p:spPr>
          <a:xfrm>
            <a:off x="2555876" y="0"/>
            <a:ext cx="6588124" cy="51491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86F8341-4A28-41DA-8451-71496E028E74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  <p:sp>
        <p:nvSpPr>
          <p:cNvPr id="6" name="Platshållare för bild 5"/>
          <p:cNvSpPr>
            <a:spLocks noGrp="1"/>
          </p:cNvSpPr>
          <p:nvPr>
            <p:ph type="pic" sz="quarter" idx="12"/>
          </p:nvPr>
        </p:nvSpPr>
        <p:spPr>
          <a:xfrm>
            <a:off x="2555876" y="-1"/>
            <a:ext cx="6588125" cy="5149121"/>
          </a:xfrm>
        </p:spPr>
        <p:txBody>
          <a:bodyPr/>
          <a:lstStyle/>
          <a:p>
            <a:r>
              <a:rPr lang="sv-SE" smtClean="0"/>
              <a:t>Klicka på ikonen för att lägga till en bild</a:t>
            </a:r>
            <a:endParaRPr lang="sv-SE"/>
          </a:p>
        </p:txBody>
      </p:sp>
      <p:sp>
        <p:nvSpPr>
          <p:cNvPr id="7" name="Rektangel 6"/>
          <p:cNvSpPr/>
          <p:nvPr userDrawn="1"/>
        </p:nvSpPr>
        <p:spPr>
          <a:xfrm>
            <a:off x="-22484" y="-1"/>
            <a:ext cx="2578360" cy="5149121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8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0" y="1203598"/>
            <a:ext cx="2339953" cy="226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59" y="4061480"/>
            <a:ext cx="982153" cy="688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0168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0000">
                <a:srgbClr val="E9E8E9"/>
              </a:gs>
              <a:gs pos="27000">
                <a:schemeClr val="bg1"/>
              </a:gs>
              <a:gs pos="97000">
                <a:srgbClr val="AEB5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16013" y="206375"/>
            <a:ext cx="757078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6013" y="1200150"/>
            <a:ext cx="7570787" cy="283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dirty="0" smtClean="0"/>
              <a:t>Klicka här för att ändra format på bakgrundstexten</a:t>
            </a:r>
          </a:p>
          <a:p>
            <a:pPr lvl="1"/>
            <a:r>
              <a:rPr lang="sv-SE" dirty="0" smtClean="0"/>
              <a:t>Nivå två</a:t>
            </a:r>
          </a:p>
          <a:p>
            <a:pPr lvl="2"/>
            <a:r>
              <a:rPr lang="sv-SE" dirty="0" smtClean="0"/>
              <a:t>Nivå tre</a:t>
            </a:r>
          </a:p>
          <a:p>
            <a:pPr lvl="3"/>
            <a:r>
              <a:rPr lang="sv-SE" dirty="0" smtClean="0"/>
              <a:t>Nivå fyra</a:t>
            </a:r>
          </a:p>
          <a:p>
            <a:pPr lvl="4"/>
            <a:r>
              <a:rPr lang="sv-SE" dirty="0" smtClean="0"/>
              <a:t>Nivå fem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010400" y="478631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8488" y="55563"/>
            <a:ext cx="21336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86F8341-4A28-41DA-8451-71496E028E74}" type="slidenum">
              <a:rPr lang="sv-SE"/>
              <a:pPr>
                <a:defRPr/>
              </a:pPr>
              <a:t>‹#›</a:t>
            </a:fld>
            <a:endParaRPr lang="sv-SE"/>
          </a:p>
        </p:txBody>
      </p:sp>
      <p:pic>
        <p:nvPicPr>
          <p:cNvPr id="1031" name="Bildobjekt 12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046288"/>
            <a:ext cx="3144837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ktangel 13"/>
          <p:cNvSpPr/>
          <p:nvPr/>
        </p:nvSpPr>
        <p:spPr>
          <a:xfrm>
            <a:off x="-13281" y="0"/>
            <a:ext cx="403226" cy="2571750"/>
          </a:xfrm>
          <a:prstGeom prst="rect">
            <a:avLst/>
          </a:prstGeom>
          <a:solidFill>
            <a:srgbClr val="7D0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sp>
        <p:nvSpPr>
          <p:cNvPr id="15" name="Rektangel 14"/>
          <p:cNvSpPr/>
          <p:nvPr/>
        </p:nvSpPr>
        <p:spPr>
          <a:xfrm>
            <a:off x="-13281" y="2571750"/>
            <a:ext cx="403226" cy="2571750"/>
          </a:xfrm>
          <a:prstGeom prst="rect">
            <a:avLst/>
          </a:prstGeom>
          <a:solidFill>
            <a:srgbClr val="D4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sv-SE"/>
          </a:p>
        </p:txBody>
      </p:sp>
      <p:pic>
        <p:nvPicPr>
          <p:cNvPr id="1034" name="Picture 2" descr="C:\Users\jopa10130\Desktop\Skrivbord\svedala_logoCMYK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7513"/>
            <a:ext cx="9271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95" r:id="rId3"/>
    <p:sldLayoutId id="2147483687" r:id="rId4"/>
    <p:sldLayoutId id="2147483686" r:id="rId5"/>
    <p:sldLayoutId id="2147483697" r:id="rId6"/>
    <p:sldLayoutId id="2147483700" r:id="rId7"/>
    <p:sldLayoutId id="2147483701" r:id="rId8"/>
    <p:sldLayoutId id="2147483702" r:id="rId9"/>
    <p:sldLayoutId id="2147483703" r:id="rId10"/>
    <p:sldLayoutId id="2147483693" r:id="rId11"/>
    <p:sldLayoutId id="2147483696" r:id="rId12"/>
    <p:sldLayoutId id="2147483704" r:id="rId13"/>
    <p:sldLayoutId id="2147483689" r:id="rId14"/>
    <p:sldLayoutId id="2147483691" r:id="rId15"/>
    <p:sldLayoutId id="2147483690" r:id="rId16"/>
    <p:sldLayoutId id="2147483688" r:id="rId17"/>
    <p:sldLayoutId id="2147483692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94" r:id="rId24"/>
    <p:sldLayoutId id="2147483699" r:id="rId2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utura Std Book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D0049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820024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820024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820024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820024"/>
        </a:buClr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1D1160"/>
        </a:buClr>
        <a:buFont typeface="Futura Std Light" pitchFamily="34" charset="0"/>
        <a:buChar char="›"/>
        <a:defRPr sz="2400">
          <a:solidFill>
            <a:schemeClr val="tx1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252136" y="1995686"/>
            <a:ext cx="7064280" cy="857250"/>
          </a:xfrm>
        </p:spPr>
        <p:txBody>
          <a:bodyPr/>
          <a:lstStyle/>
          <a:p>
            <a:r>
              <a:rPr lang="sv-SE" dirty="0" err="1" smtClean="0"/>
              <a:t>Ifous</a:t>
            </a:r>
            <a:r>
              <a:rPr lang="sv-SE" dirty="0" smtClean="0"/>
              <a:t> Små barns lärande APT 22 april 2015</a:t>
            </a:r>
            <a:endParaRPr lang="sv-SE" dirty="0"/>
          </a:p>
        </p:txBody>
      </p:sp>
      <p:pic>
        <p:nvPicPr>
          <p:cNvPr id="4" name="Platshållare för bild 3"/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21" b="36021"/>
          <a:stretch>
            <a:fillRect/>
          </a:stretch>
        </p:blipFill>
        <p:spPr/>
      </p:pic>
      <p:pic>
        <p:nvPicPr>
          <p:cNvPr id="5" name="Picture 2" descr="L:\Utbildning\Arbetsmapp ledning-stab\1 Pågående arbeten\AJ-MR\Kompetensutveckling\Ifous\ifous2_knapp_225x185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5766"/>
            <a:ext cx="1354929" cy="1114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80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UTVECKLA MODELLER FÖR DOKUMENTATIOM OCHUTVÄRDERING</a:t>
            </a:r>
            <a:endParaRPr lang="sv-SE" dirty="0"/>
          </a:p>
        </p:txBody>
      </p:sp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3" y="1111395"/>
            <a:ext cx="5904655" cy="3039161"/>
          </a:xfrm>
        </p:spPr>
      </p:pic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098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87624" y="339502"/>
            <a:ext cx="7570787" cy="857250"/>
          </a:xfrm>
        </p:spPr>
        <p:txBody>
          <a:bodyPr/>
          <a:lstStyle/>
          <a:p>
            <a:r>
              <a:rPr lang="sv-SE" dirty="0" smtClean="0"/>
              <a:t>UPPGIFT INFÖR APT HÖSTEN 2015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15616" y="1707654"/>
            <a:ext cx="7570787" cy="1728192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Att dokumentera kontinuerlig förändring i barns förmågor och kunnande med syftet att bedöma verksamhetens kvalitet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0866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UPPGIFT INFÖR APT HÖSTEN 2015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16014" y="1383618"/>
            <a:ext cx="7570787" cy="2646648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Förskollärare ska ansvara för att dokumentation, uppföljning och </a:t>
            </a:r>
            <a:r>
              <a:rPr lang="sv-SE" b="1" dirty="0" smtClean="0"/>
              <a:t>analys</a:t>
            </a:r>
            <a:r>
              <a:rPr lang="sv-SE" dirty="0" smtClean="0"/>
              <a:t> omfattar hur barns </a:t>
            </a:r>
            <a:r>
              <a:rPr lang="sv-SE" b="1" dirty="0" smtClean="0"/>
              <a:t>förmågor</a:t>
            </a:r>
            <a:r>
              <a:rPr lang="sv-SE" dirty="0" smtClean="0"/>
              <a:t> och </a:t>
            </a:r>
            <a:r>
              <a:rPr lang="sv-SE" b="1" dirty="0" smtClean="0"/>
              <a:t>kunnande</a:t>
            </a:r>
            <a:r>
              <a:rPr lang="sv-SE" dirty="0" smtClean="0"/>
              <a:t> kontinuerligt </a:t>
            </a:r>
            <a:r>
              <a:rPr lang="sv-SE" b="1" dirty="0" smtClean="0"/>
              <a:t>förändras</a:t>
            </a:r>
            <a:r>
              <a:rPr lang="sv-SE" dirty="0" smtClean="0"/>
              <a:t> inom </a:t>
            </a:r>
            <a:r>
              <a:rPr lang="sv-SE" b="1" dirty="0" smtClean="0"/>
              <a:t>målområdena </a:t>
            </a:r>
            <a:r>
              <a:rPr lang="sv-SE" dirty="0" smtClean="0"/>
              <a:t>i förhållande till de </a:t>
            </a:r>
            <a:r>
              <a:rPr lang="sv-SE" b="1" dirty="0" smtClean="0"/>
              <a:t>förutsättningar</a:t>
            </a:r>
            <a:r>
              <a:rPr lang="sv-SE" dirty="0" smtClean="0"/>
              <a:t> för utveckling och lärande som förskolan bidrar med. (1998/2010, s. 15)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2254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UPPGIFT INFÖR APT HÖSTEN 2015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16014" y="1329612"/>
            <a:ext cx="7570787" cy="2700654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Arbetslaget ska dokumentera, följa upp och analysera hur barns förmågor och kunnande kontinuerligt förändras inom målområdena i förhållande till de förutsättningar för utveckling och lärande som förskolan bidrar med, (Lpfö 1998/2010, s. 15)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9662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ANALYSEN RIKTAS SÅLEDES MOT….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SÅVÄL</a:t>
            </a:r>
          </a:p>
          <a:p>
            <a:pPr marL="0" indent="0">
              <a:buNone/>
            </a:pPr>
            <a:r>
              <a:rPr lang="sv-SE" dirty="0" smtClean="0"/>
              <a:t>… hur barns förmågor och kunnande kontinuerligt förändras inom målområdet matematik. Det vill säga jämförelser över tid av exempelvis barns ord och handlingar inom det specificerade målområdet matematik(jfr Lpfö s. 15)</a:t>
            </a:r>
          </a:p>
          <a:p>
            <a:pPr marL="0" indent="0">
              <a:buNone/>
            </a:pPr>
            <a:r>
              <a:rPr lang="sv-SE" dirty="0" smtClean="0"/>
              <a:t>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7779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ANALYSEN RIKTAS SÅLEDES MOT….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SOM</a:t>
            </a:r>
          </a:p>
          <a:p>
            <a:pPr marL="0" indent="0">
              <a:buNone/>
            </a:pPr>
            <a:r>
              <a:rPr lang="sv-SE" dirty="0" smtClean="0"/>
              <a:t>… förutsättningar för utveckling och lärande som förskolan bidrar med. Det vill säga kvalitetsbedömningar av exempelvis förutsättningar, organisation, struktur och genomförande inom samma specificerade målområden (jfr Lpfö s. 15)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3330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MÅLOMRÅDET MATEMATIK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71600" y="915566"/>
            <a:ext cx="7570787" cy="2830116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Förskolan ska sträva efter att varje barn</a:t>
            </a:r>
          </a:p>
          <a:p>
            <a:r>
              <a:rPr lang="sv-SE" sz="2000" dirty="0" smtClean="0"/>
              <a:t>utvecklar sin förståelse för rum, form, läge och riktning och grundläggande egenskaper hos mängder, antal, ordning och talbegrepp samt för mätning, tid och förändring. </a:t>
            </a:r>
          </a:p>
          <a:p>
            <a:r>
              <a:rPr lang="sv-SE" sz="2000" dirty="0" smtClean="0"/>
              <a:t>utvecklar sin förmåga att använda matematik för att undersöka, reflektera över och pröva olika lösningar av egna och andras problemställningar </a:t>
            </a:r>
          </a:p>
          <a:p>
            <a:r>
              <a:rPr lang="sv-SE" sz="2000" dirty="0" smtClean="0"/>
              <a:t>utvecklar sin förmåga att urskilja, uttrycka, undersöka och använda matematiska begrepp och samband mellan begrepp </a:t>
            </a:r>
          </a:p>
          <a:p>
            <a:r>
              <a:rPr lang="sv-SE" sz="2000" dirty="0" smtClean="0"/>
              <a:t>utvecklar sin matematiska förmåga att föra och följa resonemang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103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ANTAL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83568" y="915566"/>
            <a:ext cx="7848872" cy="2830116"/>
          </a:xfrm>
        </p:spPr>
        <p:txBody>
          <a:bodyPr/>
          <a:lstStyle/>
          <a:p>
            <a:pPr marL="457200" lvl="1" indent="0">
              <a:buNone/>
            </a:pPr>
            <a:r>
              <a:rPr lang="sv-SE" sz="2400" dirty="0" smtClean="0"/>
              <a:t>Att barnen utvecklar sin </a:t>
            </a:r>
            <a:r>
              <a:rPr lang="sv-SE" sz="2400" b="1" dirty="0" smtClean="0"/>
              <a:t>förståelse </a:t>
            </a:r>
            <a:r>
              <a:rPr lang="sv-SE" sz="2400" dirty="0" smtClean="0"/>
              <a:t>och </a:t>
            </a:r>
            <a:r>
              <a:rPr lang="sv-SE" sz="2400" b="1" dirty="0" smtClean="0"/>
              <a:t>kunnande</a:t>
            </a:r>
            <a:r>
              <a:rPr lang="sv-SE" sz="2400" dirty="0" smtClean="0"/>
              <a:t> för </a:t>
            </a:r>
          </a:p>
          <a:p>
            <a:pPr marL="457200" lvl="1" indent="0">
              <a:buNone/>
            </a:pPr>
            <a:r>
              <a:rPr lang="sv-SE" sz="2400" dirty="0" smtClean="0"/>
              <a:t>antal och dess grundläggande egenskaper genom att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2400" dirty="0" smtClean="0"/>
              <a:t>använda antal för att undersöka, reflektera över och pröva olika lösningar av egna och andras problem-ställningar kring antal,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2400" dirty="0" smtClean="0"/>
              <a:t>urskilja, uttrycka, undersöka och använda antal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2400" dirty="0" smtClean="0"/>
              <a:t>samband mellan antal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2400" dirty="0" smtClean="0"/>
              <a:t>föra och följa resonemang om antal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7266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ANTAL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15616" y="987574"/>
            <a:ext cx="7560840" cy="3024336"/>
          </a:xfrm>
        </p:spPr>
        <p:txBody>
          <a:bodyPr/>
          <a:lstStyle/>
          <a:p>
            <a:pPr marL="0" indent="0">
              <a:buNone/>
            </a:pPr>
            <a:r>
              <a:rPr lang="sv-SE" dirty="0" smtClean="0"/>
              <a:t>Detta sker när:</a:t>
            </a:r>
          </a:p>
          <a:p>
            <a:r>
              <a:rPr lang="sv-SE" dirty="0" smtClean="0"/>
              <a:t>Barnen kan forma abstrakta begrepp för antal.</a:t>
            </a:r>
          </a:p>
          <a:p>
            <a:r>
              <a:rPr lang="sv-SE" dirty="0" smtClean="0"/>
              <a:t>Barnen kan konkretisera det abstrakta begreppet</a:t>
            </a:r>
          </a:p>
          <a:p>
            <a:r>
              <a:rPr lang="sv-SE" dirty="0" smtClean="0"/>
              <a:t>Barnen kan särskilja och använda sig av just antalsaspekten och bortse från andra egenskaper  som färg eller form.</a:t>
            </a:r>
          </a:p>
          <a:p>
            <a:pPr marL="0" indent="0">
              <a:buNone/>
            </a:pPr>
            <a:endParaRPr lang="sv-SE" sz="1200" dirty="0" smtClean="0"/>
          </a:p>
          <a:p>
            <a:pPr marL="0" indent="0">
              <a:buNone/>
            </a:pPr>
            <a:r>
              <a:rPr lang="sv-SE" dirty="0" smtClean="0"/>
              <a:t>Stämmer: inte alls, till viss del, till stor del, helt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1704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VAD ÄR ANALYS?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Analys = att lösa upp; grundligt undersöka delarna</a:t>
            </a:r>
          </a:p>
          <a:p>
            <a:r>
              <a:rPr lang="sv-SE" dirty="0" smtClean="0"/>
              <a:t>Syntes = att sätta samman till en helhet = ny kunskap</a:t>
            </a:r>
          </a:p>
          <a:p>
            <a:r>
              <a:rPr lang="sv-SE" dirty="0" smtClean="0"/>
              <a:t>Möjliggör upptäckten av innehåll, delar och helhet.</a:t>
            </a:r>
          </a:p>
          <a:p>
            <a:r>
              <a:rPr lang="sv-SE" dirty="0" smtClean="0"/>
              <a:t>Reflektion = återspegling; eftertanke</a:t>
            </a:r>
          </a:p>
          <a:p>
            <a:r>
              <a:rPr lang="sv-SE" dirty="0" smtClean="0"/>
              <a:t>Innebär en begrundan av de konsekvenserna olika handlingar kan få.</a:t>
            </a:r>
          </a:p>
          <a:p>
            <a:r>
              <a:rPr lang="sv-SE" dirty="0" smtClean="0"/>
              <a:t>Vad handlar analys om i det här sammanhanget – det första steget?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47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ANALYS - DET FÖRSTA STEGET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1) Analys av vilka beståndsdelar av barns kunnande och förmågor inom antal som ska uppmärksammas.</a:t>
            </a:r>
          </a:p>
          <a:p>
            <a:endParaRPr lang="sv-SE" dirty="0" smtClean="0"/>
          </a:p>
          <a:p>
            <a:r>
              <a:rPr lang="sv-SE" dirty="0" smtClean="0"/>
              <a:t>2) Analys av aspekter i verksamhetens förutsättningar och genomförande som ska uppmärksammas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68240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ANALYS - DET ANDRA STEGET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Skapa underlag (eller använd befintliga) om:</a:t>
            </a:r>
          </a:p>
          <a:p>
            <a:r>
              <a:rPr lang="sv-SE" dirty="0" smtClean="0"/>
              <a:t>De utvalda beståndsdelarna av barns kunnande och förmågor inom målområdet matematik. Antal vid flera (minst fyra) tillfällen och över tid</a:t>
            </a:r>
          </a:p>
          <a:p>
            <a:r>
              <a:rPr lang="sv-SE" dirty="0" smtClean="0"/>
              <a:t>De utvalda aspekterna i verksamhetensförutsättningar och genomförande exempelvis  genom självskattningar eller föräldraenkäter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9783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115617" y="195486"/>
            <a:ext cx="7570787" cy="705725"/>
          </a:xfrm>
        </p:spPr>
        <p:txBody>
          <a:bodyPr/>
          <a:lstStyle/>
          <a:p>
            <a:r>
              <a:rPr lang="sv-SE" dirty="0" smtClean="0"/>
              <a:t>ANALYS - DET TREDJE STEGET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115617" y="897564"/>
            <a:ext cx="7570787" cy="3078696"/>
          </a:xfrm>
        </p:spPr>
        <p:txBody>
          <a:bodyPr/>
          <a:lstStyle/>
          <a:p>
            <a:pPr marL="0" indent="0">
              <a:buNone/>
            </a:pPr>
            <a:r>
              <a:rPr lang="sv-SE" sz="1800" dirty="0"/>
              <a:t>O</a:t>
            </a:r>
            <a:r>
              <a:rPr lang="sv-SE" sz="1800" dirty="0" smtClean="0"/>
              <a:t>lika analysformer i relation till underlagen</a:t>
            </a:r>
          </a:p>
          <a:p>
            <a:r>
              <a:rPr lang="sv-SE" sz="1800" b="1" dirty="0" smtClean="0"/>
              <a:t>Att jämföra</a:t>
            </a:r>
            <a:r>
              <a:rPr lang="sv-SE" sz="1800" dirty="0" smtClean="0"/>
              <a:t>: ex. barns förmågor och kunnande vid olika tidpunkter (i relation till utvalda målområdet).</a:t>
            </a:r>
          </a:p>
          <a:p>
            <a:r>
              <a:rPr lang="sv-SE" sz="1800" b="1" dirty="0" smtClean="0"/>
              <a:t>Att tolka</a:t>
            </a:r>
            <a:r>
              <a:rPr lang="sv-SE" sz="1800" dirty="0" smtClean="0"/>
              <a:t>: ex. barns kvalitativt olika sätt att agera och kommunicera (i relation till utvalda målområde).</a:t>
            </a:r>
          </a:p>
          <a:p>
            <a:r>
              <a:rPr lang="sv-SE" sz="1800" b="1" dirty="0" smtClean="0"/>
              <a:t>Jfr begreppen </a:t>
            </a:r>
            <a:r>
              <a:rPr lang="sv-SE" sz="1800" dirty="0" smtClean="0"/>
              <a:t>GÖRA, VETA, KUNNA, FÖRSTÅ</a:t>
            </a:r>
          </a:p>
          <a:p>
            <a:r>
              <a:rPr lang="sv-SE" sz="1800" b="1" dirty="0" smtClean="0"/>
              <a:t>Att förklara</a:t>
            </a:r>
            <a:r>
              <a:rPr lang="sv-SE" sz="1800" dirty="0" smtClean="0"/>
              <a:t>: ex. hur förskolans insatser(förutsättningar och genomförande) kan ha inverkat på barns utveckling och lärande enligt ovan.</a:t>
            </a:r>
          </a:p>
          <a:p>
            <a:r>
              <a:rPr lang="sv-SE" sz="1800" b="1" dirty="0" smtClean="0"/>
              <a:t>Att problematisera</a:t>
            </a:r>
            <a:r>
              <a:rPr lang="sv-SE" sz="1800" dirty="0" smtClean="0"/>
              <a:t>: t.ex. relatera till forskning; upptäcka motsägelser; ställa sig nya frågor</a:t>
            </a:r>
            <a:endParaRPr lang="sv-SE" sz="18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526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ATT FÖRBEREDA TILL GEMENSAM APT I HÖST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 dirty="0" smtClean="0"/>
              <a:t>Exempel på systematiskt kvalitetsarbete på förskolan utifrån steg 1, 2, 3 som skriftligt underlag för diskussion, dvs.</a:t>
            </a:r>
          </a:p>
          <a:p>
            <a:pPr marL="0" indent="0">
              <a:buNone/>
            </a:pPr>
            <a:endParaRPr lang="sv-SE" sz="2000" dirty="0" smtClean="0"/>
          </a:p>
          <a:p>
            <a:pPr marL="0" indent="0">
              <a:buNone/>
            </a:pPr>
            <a:r>
              <a:rPr lang="sv-SE" sz="2000" dirty="0"/>
              <a:t> </a:t>
            </a:r>
            <a:r>
              <a:rPr lang="sv-SE" sz="2000" dirty="0" smtClean="0"/>
              <a:t>   1) Avgränsat mål/innehållsområde utifrån läroplanen.</a:t>
            </a:r>
          </a:p>
          <a:p>
            <a:pPr marL="0" indent="0">
              <a:buNone/>
            </a:pPr>
            <a:r>
              <a:rPr lang="sv-SE" sz="2000" dirty="0"/>
              <a:t> </a:t>
            </a:r>
            <a:r>
              <a:rPr lang="sv-SE" sz="2000" dirty="0" smtClean="0"/>
              <a:t>   2) Dokumentation/underlag som beskriver såväl 	barns utveckling   </a:t>
            </a:r>
          </a:p>
          <a:p>
            <a:pPr marL="0" indent="0">
              <a:buNone/>
            </a:pPr>
            <a:r>
              <a:rPr lang="sv-SE" sz="2000" dirty="0"/>
              <a:t> </a:t>
            </a:r>
            <a:r>
              <a:rPr lang="sv-SE" sz="2000" dirty="0" smtClean="0"/>
              <a:t>       och lärande över tid som kvalitetsbedömningar av verksamheten</a:t>
            </a:r>
          </a:p>
          <a:p>
            <a:pPr marL="0" indent="0">
              <a:buNone/>
            </a:pPr>
            <a:r>
              <a:rPr lang="sv-SE" sz="2000" dirty="0"/>
              <a:t> </a:t>
            </a:r>
            <a:r>
              <a:rPr lang="sv-SE" sz="2000" dirty="0" smtClean="0"/>
              <a:t>   3) Preliminära analyser utifrån detta!</a:t>
            </a:r>
            <a:endParaRPr lang="sv-SE" sz="200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963974B-35EE-4FDD-8AE4-912D6662075D}" type="slidenum">
              <a:rPr lang="sv-SE" smtClean="0"/>
              <a:pPr>
                <a:defRPr/>
              </a:pPr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47438401"/>
      </p:ext>
    </p:extLst>
  </p:cSld>
  <p:clrMapOvr>
    <a:masterClrMapping/>
  </p:clrMapOvr>
</p:sld>
</file>

<file path=ppt/theme/theme1.xml><?xml version="1.0" encoding="utf-8"?>
<a:theme xmlns:a="http://schemas.openxmlformats.org/drawingml/2006/main" name="Ppt 15-01-07">
  <a:themeElements>
    <a:clrScheme name="Svedala - Plommon">
      <a:dk1>
        <a:srgbClr val="000000"/>
      </a:dk1>
      <a:lt1>
        <a:srgbClr val="FFFFFF"/>
      </a:lt1>
      <a:dk2>
        <a:srgbClr val="7D0049"/>
      </a:dk2>
      <a:lt2>
        <a:srgbClr val="D492B3"/>
      </a:lt2>
      <a:accent1>
        <a:srgbClr val="7D0049"/>
      </a:accent1>
      <a:accent2>
        <a:srgbClr val="566423"/>
      </a:accent2>
      <a:accent3>
        <a:srgbClr val="1D1160"/>
      </a:accent3>
      <a:accent4>
        <a:srgbClr val="820024"/>
      </a:accent4>
      <a:accent5>
        <a:srgbClr val="D492B3"/>
      </a:accent5>
      <a:accent6>
        <a:srgbClr val="9EA374"/>
      </a:accent6>
      <a:hlink>
        <a:srgbClr val="7D0049"/>
      </a:hlink>
      <a:folHlink>
        <a:srgbClr val="1D1160"/>
      </a:folHlink>
    </a:clrScheme>
    <a:fontScheme name="Svedala">
      <a:majorFont>
        <a:latin typeface="Futura Std Book"/>
        <a:ea typeface=""/>
        <a:cs typeface=""/>
      </a:majorFont>
      <a:minorFont>
        <a:latin typeface="Futura St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vedala Blå Futur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vedala Blå Futur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vedala Blå Futura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5A0A9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C8CDD1"/>
        </a:accent5>
        <a:accent6>
          <a:srgbClr val="2D2D8A"/>
        </a:accent6>
        <a:hlink>
          <a:srgbClr val="1D1160"/>
        </a:hlink>
        <a:folHlink>
          <a:srgbClr val="9EA37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15-01-07</Template>
  <TotalTime>234</TotalTime>
  <Words>696</Words>
  <Application>Microsoft Office PowerPoint</Application>
  <PresentationFormat>Bildspel på skärmen (16:9)</PresentationFormat>
  <Paragraphs>78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6" baseType="lpstr">
      <vt:lpstr>Ppt 15-01-07</vt:lpstr>
      <vt:lpstr>Ifous Små barns lärande APT 22 april 2015</vt:lpstr>
      <vt:lpstr>UTVECKLA MODELLER FÖR DOKUMENTATIOM OCHUTVÄRDERING</vt:lpstr>
      <vt:lpstr>UPPGIFT INFÖR APT HÖSTEN 2015</vt:lpstr>
      <vt:lpstr>UPPGIFT INFÖR APT HÖSTEN 2015</vt:lpstr>
      <vt:lpstr>UPPGIFT INFÖR APT HÖSTEN 2015</vt:lpstr>
      <vt:lpstr>ANALYSEN RIKTAS SÅLEDES MOT….</vt:lpstr>
      <vt:lpstr>ANALYSEN RIKTAS SÅLEDES MOT….</vt:lpstr>
      <vt:lpstr>MÅLOMRÅDET MATEMATIK</vt:lpstr>
      <vt:lpstr>ANTAL</vt:lpstr>
      <vt:lpstr>ANTAL</vt:lpstr>
      <vt:lpstr>VAD ÄR ANALYS?</vt:lpstr>
      <vt:lpstr>ANALYS - DET FÖRSTA STEGET</vt:lpstr>
      <vt:lpstr>ANALYS - DET ANDRA STEGET</vt:lpstr>
      <vt:lpstr>ANALYS - DET TREDJE STEGET</vt:lpstr>
      <vt:lpstr>ATT FÖRBEREDA TILL GEMENSAM APT I HÖST</vt:lpstr>
    </vt:vector>
  </TitlesOfParts>
  <Company>Svedala kommun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Ifous Små barns lärande 7 januari 2015</dc:title>
  <dc:creator>Annika Johansson</dc:creator>
  <cp:lastModifiedBy>Lena Larsson</cp:lastModifiedBy>
  <cp:revision>14</cp:revision>
  <dcterms:created xsi:type="dcterms:W3CDTF">2015-01-05T11:29:52Z</dcterms:created>
  <dcterms:modified xsi:type="dcterms:W3CDTF">2015-04-27T09:38:44Z</dcterms:modified>
</cp:coreProperties>
</file>