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28" r:id="rId2"/>
  </p:sldMasterIdLst>
  <p:notesMasterIdLst>
    <p:notesMasterId r:id="rId31"/>
  </p:notesMasterIdLst>
  <p:handoutMasterIdLst>
    <p:handoutMasterId r:id="rId32"/>
  </p:handoutMasterIdLst>
  <p:sldIdLst>
    <p:sldId id="421" r:id="rId3"/>
    <p:sldId id="314" r:id="rId4"/>
    <p:sldId id="364" r:id="rId5"/>
    <p:sldId id="412" r:id="rId6"/>
    <p:sldId id="451" r:id="rId7"/>
    <p:sldId id="427" r:id="rId8"/>
    <p:sldId id="429" r:id="rId9"/>
    <p:sldId id="456" r:id="rId10"/>
    <p:sldId id="452" r:id="rId11"/>
    <p:sldId id="453" r:id="rId12"/>
    <p:sldId id="455" r:id="rId13"/>
    <p:sldId id="367" r:id="rId14"/>
    <p:sldId id="466" r:id="rId15"/>
    <p:sldId id="374" r:id="rId16"/>
    <p:sldId id="375" r:id="rId17"/>
    <p:sldId id="383" r:id="rId18"/>
    <p:sldId id="457" r:id="rId19"/>
    <p:sldId id="391" r:id="rId20"/>
    <p:sldId id="390" r:id="rId21"/>
    <p:sldId id="458" r:id="rId22"/>
    <p:sldId id="460" r:id="rId23"/>
    <p:sldId id="465" r:id="rId24"/>
    <p:sldId id="337" r:id="rId25"/>
    <p:sldId id="431" r:id="rId26"/>
    <p:sldId id="463" r:id="rId27"/>
    <p:sldId id="290" r:id="rId28"/>
    <p:sldId id="448" r:id="rId29"/>
    <p:sldId id="449" r:id="rId30"/>
  </p:sldIdLst>
  <p:sldSz cx="9144000" cy="5143500" type="screen16x9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144"/>
    <a:srgbClr val="D180A5"/>
    <a:srgbClr val="6FB157"/>
    <a:srgbClr val="D492B3"/>
    <a:srgbClr val="D8EABC"/>
    <a:srgbClr val="7D0049"/>
    <a:srgbClr val="9E235F"/>
    <a:srgbClr val="B5346E"/>
    <a:srgbClr val="DFC044"/>
    <a:srgbClr val="4C9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62369" autoAdjust="0"/>
  </p:normalViewPr>
  <p:slideViewPr>
    <p:cSldViewPr>
      <p:cViewPr varScale="1">
        <p:scale>
          <a:sx n="90" d="100"/>
          <a:sy n="90" d="100"/>
        </p:scale>
        <p:origin x="2574" y="7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58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C16D9-6DEA-4DC1-B050-DD1A04912AE7}" type="datetimeFigureOut">
              <a:rPr lang="sv-SE" smtClean="0"/>
              <a:t>2018-12-07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5FBA9-63E8-410B-B908-40C332A28D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197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1FD2A18-3CED-4074-8A4A-77FF3E11E1F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3643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-227013" y="808038"/>
            <a:ext cx="7188201" cy="4043362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98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8271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95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7839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061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635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908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19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822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997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411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511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589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1667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8441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5304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786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2690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9697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0548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952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FD2A18-3CED-4074-8A4A-77FF3E11E1F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765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56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138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5892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657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D2A18-3CED-4074-8A4A-77FF3E11E1F8}" type="slidenum">
              <a:rPr lang="sv-SE" smtClean="0"/>
              <a:pPr>
                <a:defRPr/>
              </a:pPr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8588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" y="0"/>
            <a:ext cx="2555875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6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64" y="3867896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987824" y="1203600"/>
            <a:ext cx="5868714" cy="1656184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Brisa" pitchFamily="50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87824" y="3075807"/>
            <a:ext cx="5904656" cy="377428"/>
          </a:xfr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Futura Std Light" pitchFamily="34" charset="0"/>
              </a:defRPr>
            </a:lvl1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quarter" idx="10"/>
          </p:nvPr>
        </p:nvSpPr>
        <p:spPr>
          <a:xfrm>
            <a:off x="323850" y="4552951"/>
            <a:ext cx="2133600" cy="357188"/>
          </a:xfrm>
        </p:spPr>
        <p:txBody>
          <a:bodyPr/>
          <a:lstStyle>
            <a:lvl1pPr algn="ctr">
              <a:defRPr dirty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5" name="Bildobjekt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6" y="555625"/>
            <a:ext cx="3743325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86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6D582-AF1E-4634-8643-5E219A1D854B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1"/>
            <a:ext cx="7560840" cy="302433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32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3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-22484" y="2"/>
            <a:ext cx="2578360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6" y="1203599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42" y="4004425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5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Clr>
                <a:srgbClr val="1C3144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1C3144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032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6" y="0"/>
            <a:ext cx="2555875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8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42" y="4004425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Clr>
                <a:srgbClr val="1C3144"/>
              </a:buClr>
              <a:buFont typeface="Arial" panose="020B0604020202020204" pitchFamily="34" charset="0"/>
              <a:buChar char="•"/>
              <a:defRPr/>
            </a:lvl1pPr>
            <a:lvl2pPr marL="800100" indent="-342900">
              <a:buClr>
                <a:srgbClr val="1C3144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0" name="Bildobjekt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6" y="1203599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8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36513" y="0"/>
            <a:ext cx="9180513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Rektangel 4"/>
          <p:cNvSpPr/>
          <p:nvPr userDrawn="1"/>
        </p:nvSpPr>
        <p:spPr>
          <a:xfrm>
            <a:off x="2484438" y="0"/>
            <a:ext cx="6659562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40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8D0F-CD92-4390-ACF5-F7DCBEF3AF30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pic>
        <p:nvPicPr>
          <p:cNvPr id="10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6" y="1203599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42" y="4004425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3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36513" y="0"/>
            <a:ext cx="9180513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6" y="0"/>
            <a:ext cx="2555875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8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42" y="4004425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1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40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3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7" y="1291894"/>
            <a:ext cx="2097718" cy="203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38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nst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2555776" y="-20538"/>
            <a:ext cx="6600924" cy="5186154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987824" y="206375"/>
            <a:ext cx="5832648" cy="85725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-11876" y="-20538"/>
            <a:ext cx="2567651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17800" y="-42861"/>
            <a:ext cx="2537981" cy="5186363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2987824" y="1203600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52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g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-7580"/>
            <a:ext cx="6600924" cy="5186154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67544" y="195486"/>
            <a:ext cx="5832648" cy="85725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6588224" y="-7580"/>
            <a:ext cx="2555776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6600928" y="3"/>
            <a:ext cx="2555875" cy="5186363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432048" y="1216558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84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2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7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059832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3059832" y="0"/>
            <a:ext cx="6084168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01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1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7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17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2:1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7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96136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5796136" y="0"/>
            <a:ext cx="3347864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115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3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2555882" y="2"/>
            <a:ext cx="6588123" cy="514912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2"/>
            <a:ext cx="2578360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11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" y="3939902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74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3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1547664" y="3"/>
            <a:ext cx="5021424" cy="514912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6565640" y="3"/>
            <a:ext cx="2614872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97" y="843559"/>
            <a:ext cx="23043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objekt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70" y="3957404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 1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12" name="Rektangel 11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7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Rektangel 4"/>
          <p:cNvSpPr/>
          <p:nvPr userDrawn="1"/>
        </p:nvSpPr>
        <p:spPr>
          <a:xfrm>
            <a:off x="-9503" y="3"/>
            <a:ext cx="9153503" cy="5143499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0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5" name="Rektangel 4"/>
          <p:cNvSpPr/>
          <p:nvPr userDrawn="1"/>
        </p:nvSpPr>
        <p:spPr>
          <a:xfrm>
            <a:off x="-9503" y="3"/>
            <a:ext cx="9153503" cy="5143499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pic>
        <p:nvPicPr>
          <p:cNvPr id="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71" y="4155927"/>
            <a:ext cx="1077154" cy="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33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E11B6-0C48-481D-89A5-A208251CE205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1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idx="12"/>
          </p:nvPr>
        </p:nvSpPr>
        <p:spPr>
          <a:xfrm>
            <a:off x="4860032" y="1131591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grpSp>
        <p:nvGrpSpPr>
          <p:cNvPr id="8" name="Grupp 7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11" name="Rektangel 10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4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90872" y="205979"/>
            <a:ext cx="82296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01216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57BA-3757-4620-9914-5A24EDF7A1DF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11" name="Platshållare för innehåll 2"/>
          <p:cNvSpPr>
            <a:spLocks noGrp="1"/>
          </p:cNvSpPr>
          <p:nvPr>
            <p:ph idx="14"/>
          </p:nvPr>
        </p:nvSpPr>
        <p:spPr>
          <a:xfrm>
            <a:off x="601216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2"/>
          <p:cNvSpPr>
            <a:spLocks noGrp="1"/>
          </p:cNvSpPr>
          <p:nvPr>
            <p:ph idx="16"/>
          </p:nvPr>
        </p:nvSpPr>
        <p:spPr>
          <a:xfrm>
            <a:off x="4777680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2"/>
          <p:cNvSpPr>
            <a:spLocks noGrp="1"/>
          </p:cNvSpPr>
          <p:nvPr>
            <p:ph type="body" idx="17" hasCustomPrompt="1"/>
          </p:nvPr>
        </p:nvSpPr>
        <p:spPr>
          <a:xfrm>
            <a:off x="4777680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12" name="Rektangel 11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0D10-3D37-4956-9635-41424A0B8649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grpSp>
        <p:nvGrpSpPr>
          <p:cNvPr id="5" name="Grupp 4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6" name="Rektangel 5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7" name="Rektangel 6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389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grpSp>
        <p:nvGrpSpPr>
          <p:cNvPr id="4" name="Grupp 3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5" name="Rektangel 4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6" name="Rektangel 5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28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55582" y="195487"/>
            <a:ext cx="3008313" cy="871538"/>
          </a:xfrm>
        </p:spPr>
        <p:txBody>
          <a:bodyPr anchor="b"/>
          <a:lstStyle>
            <a:lvl1pPr algn="l">
              <a:defRPr sz="2000" b="0">
                <a:latin typeface="+mn-lt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755582" y="1131592"/>
            <a:ext cx="3008313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CD5A4-6E3D-4FBA-BBD8-338D6287F881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923928" y="195486"/>
            <a:ext cx="4608512" cy="3816424"/>
          </a:xfrm>
          <a:ln>
            <a:noFill/>
          </a:ln>
        </p:spPr>
        <p:txBody>
          <a:bodyPr/>
          <a:lstStyle>
            <a:lvl1pPr marL="514350" indent="-514350">
              <a:buClr>
                <a:srgbClr val="1C3144"/>
              </a:buClr>
              <a:buFont typeface="+mj-lt"/>
              <a:buAutoNum type="romanUcPeriod"/>
              <a:defRPr/>
            </a:lvl1pPr>
            <a:lvl2pPr marL="742950" indent="-285750">
              <a:buClr>
                <a:srgbClr val="1C3144"/>
              </a:buClr>
              <a:buFont typeface="Wingdings" panose="05000000000000000000" pitchFamily="2" charset="2"/>
              <a:buChar char="ü"/>
              <a:defRPr sz="2000"/>
            </a:lvl2pPr>
            <a:lvl3pPr marL="11430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800"/>
            </a:lvl3pPr>
            <a:lvl4pPr marL="16002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600"/>
            </a:lvl4pPr>
            <a:lvl5pPr marL="20574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8" name="Grupp 7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9" name="Rektangel 8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10" name="Rektangel 9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36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-7620" y="0"/>
            <a:ext cx="915162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0"/>
          </p:nvPr>
        </p:nvSpPr>
        <p:spPr>
          <a:xfrm>
            <a:off x="35496" y="51471"/>
            <a:ext cx="2267744" cy="300355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 10"/>
          <p:cNvSpPr>
            <a:spLocks noGrp="1"/>
          </p:cNvSpPr>
          <p:nvPr>
            <p:ph type="pic" sz="quarter" idx="11"/>
          </p:nvPr>
        </p:nvSpPr>
        <p:spPr>
          <a:xfrm>
            <a:off x="2267744" y="1275607"/>
            <a:ext cx="2520280" cy="1779662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0"/>
          <p:cNvSpPr>
            <a:spLocks noGrp="1"/>
          </p:cNvSpPr>
          <p:nvPr>
            <p:ph type="pic" sz="quarter" idx="12"/>
          </p:nvPr>
        </p:nvSpPr>
        <p:spPr>
          <a:xfrm>
            <a:off x="4788024" y="51470"/>
            <a:ext cx="2520280" cy="3003798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7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7164288" y="51470"/>
            <a:ext cx="1944216" cy="149163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0"/>
          <p:cNvSpPr>
            <a:spLocks noGrp="1"/>
          </p:cNvSpPr>
          <p:nvPr>
            <p:ph type="pic" sz="quarter" idx="14"/>
          </p:nvPr>
        </p:nvSpPr>
        <p:spPr>
          <a:xfrm>
            <a:off x="6876256" y="1563638"/>
            <a:ext cx="2232248" cy="149163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9" name="Platshållare för bild 10"/>
          <p:cNvSpPr>
            <a:spLocks noGrp="1"/>
          </p:cNvSpPr>
          <p:nvPr>
            <p:ph type="pic" sz="quarter" idx="15"/>
          </p:nvPr>
        </p:nvSpPr>
        <p:spPr>
          <a:xfrm>
            <a:off x="2051720" y="51472"/>
            <a:ext cx="3024336" cy="1563638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20" name="Picture 2" descr="C:\Users\jopa10130\Dropbox\Smartsign\Kommunhuset\Test infoskärm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28135" y="4083918"/>
            <a:ext cx="1080121" cy="85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63688" y="3147815"/>
            <a:ext cx="5868714" cy="1008112"/>
          </a:xfrm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Brisa" pitchFamily="50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580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-7620" y="0"/>
            <a:ext cx="915162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965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2555875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6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64" y="3867894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987824" y="1203598"/>
            <a:ext cx="5868714" cy="1656184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Brisa" pitchFamily="50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87824" y="3075806"/>
            <a:ext cx="5904656" cy="377428"/>
          </a:xfr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Futura Std Light" pitchFamily="34" charset="0"/>
              </a:defRPr>
            </a:lvl1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quarter" idx="10"/>
          </p:nvPr>
        </p:nvSpPr>
        <p:spPr>
          <a:xfrm>
            <a:off x="323850" y="4552950"/>
            <a:ext cx="2133600" cy="357188"/>
          </a:xfrm>
        </p:spPr>
        <p:txBody>
          <a:bodyPr/>
          <a:lstStyle>
            <a:lvl1pPr algn="ctr">
              <a:defRPr dirty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endParaRPr lang="sv-SE"/>
          </a:p>
        </p:txBody>
      </p:sp>
      <p:pic>
        <p:nvPicPr>
          <p:cNvPr id="5" name="Bildobjekt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55625"/>
            <a:ext cx="3743325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8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6D582-AF1E-4634-8643-5E219A1D85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1"/>
            <a:ext cx="7560840" cy="302433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881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-1"/>
            <a:ext cx="2578360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1203598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6" y="4004422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5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Clr>
                <a:srgbClr val="1C3144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1C3144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7564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0"/>
            <a:ext cx="2555875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8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6" y="4004422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Clr>
                <a:srgbClr val="1C3144"/>
              </a:buClr>
              <a:buFont typeface="Arial" panose="020B0604020202020204" pitchFamily="34" charset="0"/>
              <a:buChar char="•"/>
              <a:defRPr/>
            </a:lvl1pPr>
            <a:lvl2pPr marL="800100" indent="-342900">
              <a:buClr>
                <a:srgbClr val="1C3144"/>
              </a:buClr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>
                <a:srgbClr val="1C3144"/>
              </a:buClr>
              <a:buFont typeface="Arial" panose="020B0604020202020204" pitchFamily="34" charset="0"/>
              <a:buChar char="•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0" name="Bildobjekt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1203598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7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36513" y="0"/>
            <a:ext cx="9180513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5" name="Rektangel 4"/>
          <p:cNvSpPr/>
          <p:nvPr userDrawn="1"/>
        </p:nvSpPr>
        <p:spPr>
          <a:xfrm>
            <a:off x="2484438" y="0"/>
            <a:ext cx="6659562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38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8D0F-CD92-4390-ACF5-F7DCBEF3AF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1203598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6" y="4004422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87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36513" y="0"/>
            <a:ext cx="9180513" cy="5143500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0" y="0"/>
            <a:ext cx="2555875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6" y="4004422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1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38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3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7" y="1291894"/>
            <a:ext cx="2097718" cy="203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19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nst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2555776" y="-20538"/>
            <a:ext cx="6600924" cy="5186154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987824" y="206375"/>
            <a:ext cx="5832648" cy="85725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-11876" y="-20538"/>
            <a:ext cx="2567651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17794" y="-42863"/>
            <a:ext cx="2537981" cy="5186363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2987824" y="1203597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66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g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-7580"/>
            <a:ext cx="6600924" cy="5186154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67544" y="195486"/>
            <a:ext cx="5832648" cy="857250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8" name="Rektangel 17"/>
          <p:cNvSpPr/>
          <p:nvPr userDrawn="1"/>
        </p:nvSpPr>
        <p:spPr>
          <a:xfrm>
            <a:off x="6588224" y="-7580"/>
            <a:ext cx="2555776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6600924" y="0"/>
            <a:ext cx="2555875" cy="5186363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432048" y="1216555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23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2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059832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3059832" y="0"/>
            <a:ext cx="6084168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813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1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910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2:1">
    <p:bg>
      <p:bgPr>
        <a:solidFill>
          <a:srgbClr val="1C31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96136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5796136" y="0"/>
            <a:ext cx="3347864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012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2555876" y="-1"/>
            <a:ext cx="6588123" cy="514912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-1"/>
            <a:ext cx="2578360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903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1547664" y="0"/>
            <a:ext cx="5021424" cy="514912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7" name="Rektangel 6"/>
          <p:cNvSpPr/>
          <p:nvPr userDrawn="1"/>
        </p:nvSpPr>
        <p:spPr>
          <a:xfrm>
            <a:off x="6565640" y="0"/>
            <a:ext cx="2614872" cy="5149121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91" y="843558"/>
            <a:ext cx="23043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objekt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70" y="3957404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 1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12" name="Rektangel 11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41880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Rektangel 4"/>
          <p:cNvSpPr/>
          <p:nvPr userDrawn="1"/>
        </p:nvSpPr>
        <p:spPr>
          <a:xfrm>
            <a:off x="-9503" y="0"/>
            <a:ext cx="9153503" cy="5143499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71" y="4155926"/>
            <a:ext cx="1077154" cy="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06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Rektangel 4"/>
          <p:cNvSpPr/>
          <p:nvPr userDrawn="1"/>
        </p:nvSpPr>
        <p:spPr>
          <a:xfrm>
            <a:off x="-9503" y="0"/>
            <a:ext cx="9153503" cy="5143499"/>
          </a:xfrm>
          <a:prstGeom prst="rect">
            <a:avLst/>
          </a:prstGeom>
          <a:solidFill>
            <a:srgbClr val="4E6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71" y="4155926"/>
            <a:ext cx="1077154" cy="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6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E11B6-0C48-481D-89A5-A208251CE20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0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idx="12"/>
          </p:nvPr>
        </p:nvSpPr>
        <p:spPr>
          <a:xfrm>
            <a:off x="4860032" y="1131590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grpSp>
        <p:nvGrpSpPr>
          <p:cNvPr id="8" name="Grupp 7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11" name="Rektangel 10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00930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90872" y="205979"/>
            <a:ext cx="82296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01216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57BA-3757-4620-9914-5A24EDF7A1D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idx="14"/>
          </p:nvPr>
        </p:nvSpPr>
        <p:spPr>
          <a:xfrm>
            <a:off x="601216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2"/>
          <p:cNvSpPr>
            <a:spLocks noGrp="1"/>
          </p:cNvSpPr>
          <p:nvPr>
            <p:ph idx="16"/>
          </p:nvPr>
        </p:nvSpPr>
        <p:spPr>
          <a:xfrm>
            <a:off x="4777680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2"/>
          <p:cNvSpPr>
            <a:spLocks noGrp="1"/>
          </p:cNvSpPr>
          <p:nvPr>
            <p:ph type="body" idx="17" hasCustomPrompt="1"/>
          </p:nvPr>
        </p:nvSpPr>
        <p:spPr>
          <a:xfrm>
            <a:off x="4777680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10" name="Rektangel 9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12" name="Rektangel 11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18341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0D10-3D37-4956-9635-41424A0B864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grpSp>
        <p:nvGrpSpPr>
          <p:cNvPr id="5" name="Grupp 4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6" name="Rektangel 5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7" name="Rektangel 6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06646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grpSp>
        <p:nvGrpSpPr>
          <p:cNvPr id="4" name="Grupp 3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5" name="Rektangel 4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6" name="Rektangel 5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53675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55576" y="195486"/>
            <a:ext cx="3008313" cy="871538"/>
          </a:xfrm>
        </p:spPr>
        <p:txBody>
          <a:bodyPr anchor="b"/>
          <a:lstStyle>
            <a:lvl1pPr algn="l">
              <a:defRPr sz="2000" b="0">
                <a:latin typeface="+mn-lt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755576" y="1131591"/>
            <a:ext cx="3008313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CD5A4-6E3D-4FBA-BBD8-338D6287F88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923928" y="195486"/>
            <a:ext cx="4608512" cy="3816424"/>
          </a:xfrm>
          <a:ln>
            <a:noFill/>
          </a:ln>
        </p:spPr>
        <p:txBody>
          <a:bodyPr/>
          <a:lstStyle>
            <a:lvl1pPr marL="514350" indent="-514350">
              <a:buClr>
                <a:srgbClr val="1C3144"/>
              </a:buClr>
              <a:buFont typeface="+mj-lt"/>
              <a:buAutoNum type="romanUcPeriod"/>
              <a:defRPr/>
            </a:lvl1pPr>
            <a:lvl2pPr marL="742950" indent="-285750">
              <a:buClr>
                <a:srgbClr val="1C3144"/>
              </a:buClr>
              <a:buFont typeface="Wingdings" panose="05000000000000000000" pitchFamily="2" charset="2"/>
              <a:buChar char="ü"/>
              <a:defRPr sz="2000"/>
            </a:lvl2pPr>
            <a:lvl3pPr marL="11430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800"/>
            </a:lvl3pPr>
            <a:lvl4pPr marL="16002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600"/>
            </a:lvl4pPr>
            <a:lvl5pPr marL="2057400" indent="-228600">
              <a:buClr>
                <a:srgbClr val="1C3144"/>
              </a:buClr>
              <a:buFont typeface="Wingdings" panose="05000000000000000000" pitchFamily="2" charset="2"/>
              <a:buChar char="ü"/>
              <a:defRPr sz="1400" i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8" name="Grupp 7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9" name="Rektangel 8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10" name="Rektangel 9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50296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-7620" y="0"/>
            <a:ext cx="915162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499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0000">
                <a:srgbClr val="E9E8E9"/>
              </a:gs>
              <a:gs pos="27000">
                <a:schemeClr val="bg1"/>
              </a:gs>
              <a:gs pos="97000">
                <a:srgbClr val="AEB5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9" y="206375"/>
            <a:ext cx="757078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9" y="1200153"/>
            <a:ext cx="7570787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4786316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sv-SE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488" y="55566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6F8341-4A28-41DA-8451-71496E028E74}" type="slidenum">
              <a:rPr lang="sv-SE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FFFFFF"/>
              </a:solidFill>
            </a:endParaRPr>
          </a:p>
        </p:txBody>
      </p:sp>
      <p:pic>
        <p:nvPicPr>
          <p:cNvPr id="1031" name="Bildobjekt 1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8" y="2046289"/>
            <a:ext cx="31448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" descr="C:\Users\jopa10130\Desktop\Skrivbord\svedala_logoCMYK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4227515"/>
            <a:ext cx="9271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p 10"/>
          <p:cNvGrpSpPr/>
          <p:nvPr userDrawn="1"/>
        </p:nvGrpSpPr>
        <p:grpSpPr>
          <a:xfrm>
            <a:off x="-9526" y="4"/>
            <a:ext cx="405062" cy="5143499"/>
            <a:chOff x="-9526" y="1"/>
            <a:chExt cx="405062" cy="5143499"/>
          </a:xfrm>
        </p:grpSpPr>
        <p:sp>
          <p:nvSpPr>
            <p:cNvPr id="12" name="Rektangel 11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13" name="Rektangel 12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008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0000">
                <a:srgbClr val="E9E8E9"/>
              </a:gs>
              <a:gs pos="27000">
                <a:schemeClr val="bg1"/>
              </a:gs>
              <a:gs pos="97000">
                <a:srgbClr val="AEB5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206375"/>
            <a:ext cx="757078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200150"/>
            <a:ext cx="7570787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47863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488" y="5556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6F8341-4A28-41DA-8451-71496E028E7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31" name="Bildobjekt 1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46288"/>
            <a:ext cx="31448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2" descr="C:\Users\jopa10130\Desktop\Skrivbord\svedala_logoCMYK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4227513"/>
            <a:ext cx="9271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p 10"/>
          <p:cNvGrpSpPr/>
          <p:nvPr userDrawn="1"/>
        </p:nvGrpSpPr>
        <p:grpSpPr>
          <a:xfrm>
            <a:off x="-9526" y="1"/>
            <a:ext cx="405062" cy="5143499"/>
            <a:chOff x="-9526" y="1"/>
            <a:chExt cx="405062" cy="5143499"/>
          </a:xfrm>
        </p:grpSpPr>
        <p:sp>
          <p:nvSpPr>
            <p:cNvPr id="12" name="Rektangel 11"/>
            <p:cNvSpPr/>
            <p:nvPr userDrawn="1"/>
          </p:nvSpPr>
          <p:spPr>
            <a:xfrm>
              <a:off x="-9525" y="1"/>
              <a:ext cx="405061" cy="2571750"/>
            </a:xfrm>
            <a:prstGeom prst="rect">
              <a:avLst/>
            </a:prstGeom>
            <a:solidFill>
              <a:srgbClr val="1C3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  <p:sp>
          <p:nvSpPr>
            <p:cNvPr id="13" name="Rektangel 12"/>
            <p:cNvSpPr/>
            <p:nvPr userDrawn="1"/>
          </p:nvSpPr>
          <p:spPr>
            <a:xfrm>
              <a:off x="-9526" y="2571750"/>
              <a:ext cx="405061" cy="2571750"/>
            </a:xfrm>
            <a:prstGeom prst="rect">
              <a:avLst/>
            </a:prstGeom>
            <a:solidFill>
              <a:srgbClr val="4E6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9698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4pPr>
      <a:lvl5pPr marL="2171700" indent="-342900" algn="l" rtl="0" eaLnBrk="1" fontAlgn="base" hangingPunct="1">
        <a:spcBef>
          <a:spcPct val="20000"/>
        </a:spcBef>
        <a:spcAft>
          <a:spcPct val="0"/>
        </a:spcAft>
        <a:buClr>
          <a:srgbClr val="1C3144"/>
        </a:buClr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microsoft.com/office/2007/relationships/hdphoto" Target="../media/hdphoto7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Relationship Id="rId6" Type="http://schemas.microsoft.com/office/2007/relationships/hdphoto" Target="../media/hdphoto4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png"/><Relationship Id="rId7" Type="http://schemas.microsoft.com/office/2007/relationships/hdphoto" Target="../media/hdphoto8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2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microsoft.com/office/2007/relationships/hdphoto" Target="../media/hdphoto9.wdp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15.wdp"/><Relationship Id="rId3" Type="http://schemas.openxmlformats.org/officeDocument/2006/relationships/image" Target="../media/image42.png"/><Relationship Id="rId7" Type="http://schemas.microsoft.com/office/2007/relationships/hdphoto" Target="../media/hdphoto12.wdp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4.png"/><Relationship Id="rId11" Type="http://schemas.microsoft.com/office/2007/relationships/hdphoto" Target="../media/hdphoto14.wdp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microsoft.com/office/2007/relationships/hdphoto" Target="../media/hdphoto11.wdp"/><Relationship Id="rId9" Type="http://schemas.microsoft.com/office/2007/relationships/hdphoto" Target="../media/hdphoto1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"/>
          <p:cNvSpPr>
            <a:spLocks noGrp="1"/>
          </p:cNvSpPr>
          <p:nvPr>
            <p:ph type="title" idx="4294967295"/>
          </p:nvPr>
        </p:nvSpPr>
        <p:spPr>
          <a:xfrm>
            <a:off x="5002882" y="1347614"/>
            <a:ext cx="3817590" cy="577175"/>
          </a:xfrm>
        </p:spPr>
        <p:txBody>
          <a:bodyPr anchor="t"/>
          <a:lstStyle/>
          <a:p>
            <a:pPr algn="l"/>
            <a:r>
              <a:rPr lang="sv-SE" sz="2800" dirty="0">
                <a:solidFill>
                  <a:schemeClr val="bg1"/>
                </a:solidFill>
              </a:rPr>
              <a:t>7 dec 2018</a:t>
            </a:r>
            <a:br>
              <a:rPr lang="sv-SE" sz="1400" dirty="0">
                <a:solidFill>
                  <a:schemeClr val="bg1"/>
                </a:solidFill>
              </a:rPr>
            </a:br>
            <a:br>
              <a:rPr lang="sv-SE" sz="1400" dirty="0">
                <a:solidFill>
                  <a:schemeClr val="bg1"/>
                </a:solidFill>
              </a:rPr>
            </a:br>
            <a:endParaRPr lang="sv-SE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Platshållare för innehåll 1"/>
          <p:cNvSpPr txBox="1">
            <a:spLocks/>
          </p:cNvSpPr>
          <p:nvPr/>
        </p:nvSpPr>
        <p:spPr>
          <a:xfrm>
            <a:off x="3140224" y="1995686"/>
            <a:ext cx="4968552" cy="1807047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2573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7145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1717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1160"/>
              </a:buClr>
              <a:buFont typeface="Futura Std Light" pitchFamily="34" charset="0"/>
              <a:buChar char="›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1160"/>
              </a:buClr>
              <a:buFont typeface="Futura Std Light" pitchFamily="34" charset="0"/>
              <a:buChar char="›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1160"/>
              </a:buClr>
              <a:buFont typeface="Futura Std Light" pitchFamily="34" charset="0"/>
              <a:buChar char="›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1160"/>
              </a:buClr>
              <a:buFont typeface="Futura Std Light" pitchFamily="34" charset="0"/>
              <a:buChar char="›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C314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7FF5FC0-55EB-4250-BA6F-601D68634EB3}"/>
              </a:ext>
            </a:extLst>
          </p:cNvPr>
          <p:cNvSpPr/>
          <p:nvPr/>
        </p:nvSpPr>
        <p:spPr>
          <a:xfrm>
            <a:off x="5011264" y="1924789"/>
            <a:ext cx="38092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Futura Std Light" panose="020B0402020204020303" pitchFamily="34" charset="0"/>
              </a:rPr>
              <a:t>Systematiskt kvalitetsarbete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Futura Std Light" panose="020B0402020204020303" pitchFamily="34" charset="0"/>
              </a:rPr>
              <a:t>Arbetsgång</a:t>
            </a:r>
            <a:endParaRPr lang="sv-SE" dirty="0">
              <a:solidFill>
                <a:schemeClr val="bg1"/>
              </a:solidFill>
              <a:latin typeface="Futura Std Light" panose="020B04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Futura Std Light" panose="020B0402020204020303" pitchFamily="34" charset="0"/>
              </a:rPr>
              <a:t>SKA-dokumentation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  <a:latin typeface="Futura Std Light" panose="020B0402020204020303" pitchFamily="34" charset="0"/>
              </a:rPr>
              <a:t>Analysmodell</a:t>
            </a:r>
          </a:p>
        </p:txBody>
      </p:sp>
      <p:pic>
        <p:nvPicPr>
          <p:cNvPr id="1028" name="Picture 4" descr="http://nfgy.se/wp-content/uploads/2016/10/NFU_MG_8123-e1479296176172-672x372.jpg">
            <a:extLst>
              <a:ext uri="{FF2B5EF4-FFF2-40B4-BE49-F238E27FC236}">
                <a16:creationId xmlns:a16="http://schemas.microsoft.com/office/drawing/2014/main" id="{5211D673-F064-4C18-B658-DFF7E7EE12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7" r="27505" b="15274"/>
          <a:stretch/>
        </p:blipFill>
        <p:spPr bwMode="auto">
          <a:xfrm>
            <a:off x="-36512" y="0"/>
            <a:ext cx="472633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objekt 16">
            <a:extLst>
              <a:ext uri="{FF2B5EF4-FFF2-40B4-BE49-F238E27FC236}">
                <a16:creationId xmlns:a16="http://schemas.microsoft.com/office/drawing/2014/main" id="{687D46D1-DEE2-4108-AE90-4F4F93382C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00424"/>
            <a:ext cx="1063601" cy="74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312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 9"/>
          <p:cNvGrpSpPr/>
          <p:nvPr/>
        </p:nvGrpSpPr>
        <p:grpSpPr>
          <a:xfrm>
            <a:off x="6012160" y="3700410"/>
            <a:ext cx="1080120" cy="1119795"/>
            <a:chOff x="2823986" y="2016122"/>
            <a:chExt cx="2464149" cy="2464149"/>
          </a:xfrm>
          <a:solidFill>
            <a:srgbClr val="D9203E"/>
          </a:solidFill>
        </p:grpSpPr>
        <p:sp>
          <p:nvSpPr>
            <p:cNvPr id="11" name="Figur 1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igur 4"/>
            <p:cNvSpPr txBox="1"/>
            <p:nvPr/>
          </p:nvSpPr>
          <p:spPr>
            <a:xfrm>
              <a:off x="3152539" y="2593338"/>
              <a:ext cx="1872230" cy="139684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latin typeface="+mj-lt"/>
                </a:rPr>
                <a:t>Lärare och arbetslag </a:t>
              </a:r>
              <a:r>
                <a:rPr lang="sv-SE" sz="1000" kern="1200" dirty="0"/>
                <a:t>Undervisning resultat</a:t>
              </a:r>
            </a:p>
          </p:txBody>
        </p:sp>
      </p:grpSp>
      <p:grpSp>
        <p:nvGrpSpPr>
          <p:cNvPr id="13" name="Grupp 12"/>
          <p:cNvGrpSpPr/>
          <p:nvPr/>
        </p:nvGrpSpPr>
        <p:grpSpPr>
          <a:xfrm>
            <a:off x="6647170" y="2957592"/>
            <a:ext cx="1080120" cy="1119795"/>
            <a:chOff x="2823986" y="2016122"/>
            <a:chExt cx="2464149" cy="2464149"/>
          </a:xfrm>
          <a:solidFill>
            <a:srgbClr val="D9203E"/>
          </a:solidFill>
        </p:grpSpPr>
        <p:sp>
          <p:nvSpPr>
            <p:cNvPr id="14" name="Figur 13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igur 4"/>
            <p:cNvSpPr txBox="1"/>
            <p:nvPr/>
          </p:nvSpPr>
          <p:spPr>
            <a:xfrm>
              <a:off x="3319389" y="2593337"/>
              <a:ext cx="1525452" cy="139684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sv-SE" sz="1000" dirty="0">
                  <a:latin typeface="+mj-lt"/>
                </a:rPr>
                <a:t>Enhetschef </a:t>
              </a:r>
              <a:r>
                <a:rPr lang="sv-SE" sz="1000" dirty="0"/>
                <a:t>Enhetens</a:t>
              </a:r>
              <a:br>
                <a:rPr lang="sv-SE" sz="1000" dirty="0"/>
              </a:br>
              <a:r>
                <a:rPr lang="sv-SE" sz="1000" dirty="0"/>
                <a:t>resultat</a:t>
              </a:r>
            </a:p>
          </p:txBody>
        </p:sp>
      </p:grpSp>
      <p:grpSp>
        <p:nvGrpSpPr>
          <p:cNvPr id="16" name="Grupp 15"/>
          <p:cNvGrpSpPr/>
          <p:nvPr/>
        </p:nvGrpSpPr>
        <p:grpSpPr>
          <a:xfrm>
            <a:off x="6051513" y="2205179"/>
            <a:ext cx="1080120" cy="1119795"/>
            <a:chOff x="2823986" y="2016122"/>
            <a:chExt cx="2464149" cy="2464149"/>
          </a:xfrm>
          <a:solidFill>
            <a:srgbClr val="169F90"/>
          </a:solidFill>
        </p:grpSpPr>
        <p:sp>
          <p:nvSpPr>
            <p:cNvPr id="17" name="Figur 16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igur 4"/>
            <p:cNvSpPr txBox="1"/>
            <p:nvPr/>
          </p:nvSpPr>
          <p:spPr>
            <a:xfrm>
              <a:off x="3124655" y="2593337"/>
              <a:ext cx="1888375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Aft>
                  <a:spcPct val="35000"/>
                </a:spcAft>
                <a:buNone/>
              </a:pPr>
              <a:r>
                <a:rPr lang="sv-SE" sz="1000" dirty="0">
                  <a:latin typeface="+mj-lt"/>
                </a:rPr>
                <a:t>Områdeschef</a:t>
              </a:r>
              <a:br>
                <a:rPr lang="sv-SE" sz="1000" dirty="0">
                  <a:latin typeface="+mj-lt"/>
                </a:rPr>
              </a:br>
              <a:r>
                <a:rPr lang="sv-SE" sz="1000" dirty="0"/>
                <a:t>Verksamhetens</a:t>
              </a:r>
              <a:br>
                <a:rPr lang="sv-SE" sz="1000" dirty="0"/>
              </a:br>
              <a:r>
                <a:rPr lang="sv-SE" sz="1000" dirty="0"/>
                <a:t>resultat</a:t>
              </a:r>
            </a:p>
          </p:txBody>
        </p:sp>
      </p:grpSp>
      <p:grpSp>
        <p:nvGrpSpPr>
          <p:cNvPr id="19" name="Grupp 18"/>
          <p:cNvGrpSpPr/>
          <p:nvPr/>
        </p:nvGrpSpPr>
        <p:grpSpPr>
          <a:xfrm>
            <a:off x="6660232" y="1451955"/>
            <a:ext cx="1080120" cy="1119795"/>
            <a:chOff x="2823986" y="2016122"/>
            <a:chExt cx="2464149" cy="2464149"/>
          </a:xfrm>
          <a:solidFill>
            <a:srgbClr val="169F90"/>
          </a:solidFill>
        </p:grpSpPr>
        <p:sp>
          <p:nvSpPr>
            <p:cNvPr id="20" name="Figur 19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igur 4"/>
            <p:cNvSpPr txBox="1"/>
            <p:nvPr/>
          </p:nvSpPr>
          <p:spPr>
            <a:xfrm>
              <a:off x="2976837" y="2707112"/>
              <a:ext cx="2095923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sv-SE" sz="1000" dirty="0">
                  <a:latin typeface="+mj-lt"/>
                </a:rPr>
                <a:t>Utbildningschef</a:t>
              </a:r>
              <a:br>
                <a:rPr lang="sv-SE" sz="1000" dirty="0">
                  <a:latin typeface="+mj-lt"/>
                </a:rPr>
              </a:br>
              <a:r>
                <a:rPr lang="sv-SE" sz="1000" dirty="0"/>
                <a:t>Utbildnings</a:t>
              </a:r>
              <a:br>
                <a:rPr lang="sv-SE" sz="1000" dirty="0"/>
              </a:br>
              <a:r>
                <a:rPr lang="sv-SE" sz="1000" dirty="0"/>
                <a:t>resultat</a:t>
              </a:r>
            </a:p>
          </p:txBody>
        </p:sp>
      </p:grpSp>
      <p:grpSp>
        <p:nvGrpSpPr>
          <p:cNvPr id="22" name="Grupp 21"/>
          <p:cNvGrpSpPr/>
          <p:nvPr/>
        </p:nvGrpSpPr>
        <p:grpSpPr>
          <a:xfrm>
            <a:off x="6084168" y="699542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23" name="Figur 22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Aft>
                  <a:spcPct val="35000"/>
                </a:spcAft>
                <a:buNone/>
              </a:pPr>
              <a:r>
                <a:rPr lang="sv-SE" sz="1000" dirty="0">
                  <a:latin typeface="+mj-lt"/>
                </a:rPr>
                <a:t>Politisk nämnd</a:t>
              </a:r>
              <a:br>
                <a:rPr lang="sv-SE" sz="1000" dirty="0">
                  <a:latin typeface="+mj-lt"/>
                </a:rPr>
              </a:br>
              <a:r>
                <a:rPr lang="sv-SE" sz="1000" dirty="0"/>
                <a:t>Utbildnings</a:t>
              </a:r>
              <a:br>
                <a:rPr lang="sv-SE" sz="1000" dirty="0"/>
              </a:br>
              <a:r>
                <a:rPr lang="sv-SE" sz="1000" dirty="0"/>
                <a:t>resultat</a:t>
              </a:r>
            </a:p>
          </p:txBody>
        </p:sp>
      </p:grpSp>
      <p:sp>
        <p:nvSpPr>
          <p:cNvPr id="25" name="Rubrik 1"/>
          <p:cNvSpPr txBox="1">
            <a:spLocks/>
          </p:cNvSpPr>
          <p:nvPr/>
        </p:nvSpPr>
        <p:spPr>
          <a:xfrm>
            <a:off x="539553" y="1265730"/>
            <a:ext cx="5112567" cy="281818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9pPr>
          </a:lstStyle>
          <a:p>
            <a:r>
              <a:rPr lang="sv-SE" sz="7800" kern="0" dirty="0">
                <a:latin typeface="+mn-lt"/>
              </a:rPr>
              <a:t>Systematiskt</a:t>
            </a:r>
            <a:r>
              <a:rPr lang="sv-SE" sz="6000" kern="0" dirty="0">
                <a:latin typeface="+mn-lt"/>
              </a:rPr>
              <a:t> </a:t>
            </a:r>
            <a:r>
              <a:rPr lang="sv-SE" sz="6400" kern="0" dirty="0">
                <a:latin typeface="+mn-lt"/>
              </a:rPr>
              <a:t>kvalitetsarbete</a:t>
            </a:r>
          </a:p>
          <a:p>
            <a:r>
              <a:rPr lang="sv-SE" sz="2800" kern="0" dirty="0">
                <a:latin typeface="+mn-lt"/>
              </a:rPr>
              <a:t>SKA - </a:t>
            </a:r>
            <a:r>
              <a:rPr lang="sv-SE" sz="2800" kern="0" dirty="0" err="1">
                <a:latin typeface="+mn-lt"/>
              </a:rPr>
              <a:t>crash</a:t>
            </a:r>
            <a:r>
              <a:rPr lang="sv-SE" sz="2800" kern="0" dirty="0">
                <a:latin typeface="+mn-lt"/>
              </a:rPr>
              <a:t> </a:t>
            </a:r>
            <a:r>
              <a:rPr lang="sv-SE" sz="2800" kern="0" dirty="0" err="1">
                <a:latin typeface="+mn-lt"/>
              </a:rPr>
              <a:t>course</a:t>
            </a:r>
            <a:endParaRPr lang="sv-SE" sz="72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77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yckelpigor, Ladybirds, Buggar, Insekter, Par, Kärlek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5777" y="0"/>
            <a:ext cx="658822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2"/>
          <p:cNvSpPr>
            <a:spLocks noGrp="1"/>
          </p:cNvSpPr>
          <p:nvPr>
            <p:ph type="title" idx="4294967295"/>
          </p:nvPr>
        </p:nvSpPr>
        <p:spPr>
          <a:xfrm>
            <a:off x="2699792" y="3723878"/>
            <a:ext cx="5976664" cy="1022350"/>
          </a:xfrm>
        </p:spPr>
        <p:txBody>
          <a:bodyPr/>
          <a:lstStyle/>
          <a:p>
            <a:r>
              <a:rPr lang="sv-SE" sz="4000" kern="1200" dirty="0">
                <a:solidFill>
                  <a:schemeClr val="bg1"/>
                </a:solidFill>
                <a:latin typeface="Futura Std Light" panose="020B0402020204020303" pitchFamily="34" charset="0"/>
                <a:ea typeface="+mn-ea"/>
                <a:cs typeface="+mn-cs"/>
              </a:rPr>
              <a:t>Systematiskt kvalitetsarbete</a:t>
            </a:r>
          </a:p>
        </p:txBody>
      </p:sp>
      <p:sp>
        <p:nvSpPr>
          <p:cNvPr id="5" name="Pratbubbla: rektangel med rundade hörn 4"/>
          <p:cNvSpPr/>
          <p:nvPr/>
        </p:nvSpPr>
        <p:spPr>
          <a:xfrm>
            <a:off x="5364088" y="840321"/>
            <a:ext cx="1584176" cy="576064"/>
          </a:xfrm>
          <a:prstGeom prst="wedgeRoundRectCallout">
            <a:avLst>
              <a:gd name="adj1" fmla="val 16686"/>
              <a:gd name="adj2" fmla="val 85198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510931"/>
                </a:solidFill>
              </a:rPr>
              <a:t>Vad tänker jag?</a:t>
            </a:r>
            <a:endParaRPr lang="sv-SE" sz="1200" dirty="0">
              <a:solidFill>
                <a:srgbClr val="510931"/>
              </a:solidFill>
            </a:endParaRPr>
          </a:p>
        </p:txBody>
      </p:sp>
      <p:sp>
        <p:nvSpPr>
          <p:cNvPr id="6" name="Pratbubbla: rektangel med rundade hörn 5"/>
          <p:cNvSpPr/>
          <p:nvPr/>
        </p:nvSpPr>
        <p:spPr>
          <a:xfrm>
            <a:off x="7092280" y="1105855"/>
            <a:ext cx="1728192" cy="576064"/>
          </a:xfrm>
          <a:prstGeom prst="wedgeRoundRectCallout">
            <a:avLst>
              <a:gd name="adj1" fmla="val -21793"/>
              <a:gd name="adj2" fmla="val 86190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1600" dirty="0">
                <a:solidFill>
                  <a:srgbClr val="510931"/>
                </a:solidFill>
              </a:rPr>
              <a:t>Vad tänker mina medarbetare?</a:t>
            </a:r>
            <a:endParaRPr lang="sv-SE" sz="1050" dirty="0">
              <a:solidFill>
                <a:srgbClr val="5109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3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6" descr="Relaterad bild">
            <a:extLst>
              <a:ext uri="{FF2B5EF4-FFF2-40B4-BE49-F238E27FC236}">
                <a16:creationId xmlns:a16="http://schemas.microsoft.com/office/drawing/2014/main" id="{3091DFB9-00B2-44AA-9247-75E493FD7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 t="17945" r="5085" b="13626"/>
          <a:stretch/>
        </p:blipFill>
        <p:spPr bwMode="auto">
          <a:xfrm>
            <a:off x="1115616" y="1369061"/>
            <a:ext cx="1080120" cy="24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https://scontent-arn2-1.xx.fbcdn.net/v/t1.0-1/p200x200/26195621_1383730178405661_2380011249766511056_n.jpg?_nc_cat=107&amp;_nc_ht=scontent-arn2-1.xx&amp;oh=b948be60f30368c62ed8bde0540fe300&amp;oe=5CA12337">
            <a:extLst>
              <a:ext uri="{FF2B5EF4-FFF2-40B4-BE49-F238E27FC236}">
                <a16:creationId xmlns:a16="http://schemas.microsoft.com/office/drawing/2014/main" id="{5123BE12-6CC7-4A5C-A33A-0D315432B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7"/>
          <a:stretch/>
        </p:blipFill>
        <p:spPr bwMode="auto">
          <a:xfrm>
            <a:off x="7008185" y="602726"/>
            <a:ext cx="966348" cy="8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ruta 26">
            <a:extLst>
              <a:ext uri="{FF2B5EF4-FFF2-40B4-BE49-F238E27FC236}">
                <a16:creationId xmlns:a16="http://schemas.microsoft.com/office/drawing/2014/main" id="{FBF985D6-67D4-4F7F-A9CB-2F59361014D0}"/>
              </a:ext>
            </a:extLst>
          </p:cNvPr>
          <p:cNvSpPr txBox="1"/>
          <p:nvPr/>
        </p:nvSpPr>
        <p:spPr>
          <a:xfrm>
            <a:off x="6804248" y="2067694"/>
            <a:ext cx="221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Verk</a:t>
            </a:r>
            <a:r>
              <a:rPr lang="sv-SE" sz="2400" i="1" dirty="0"/>
              <a:t>ställer</a:t>
            </a:r>
            <a:r>
              <a:rPr lang="sv-SE" sz="2400" dirty="0"/>
              <a:t>  Utvecklar</a:t>
            </a:r>
          </a:p>
        </p:txBody>
      </p:sp>
      <p:pic>
        <p:nvPicPr>
          <p:cNvPr id="1026" name="Picture 2" descr="Bildresultat fÃ¶r utbildningsdepartementet">
            <a:extLst>
              <a:ext uri="{FF2B5EF4-FFF2-40B4-BE49-F238E27FC236}">
                <a16:creationId xmlns:a16="http://schemas.microsoft.com/office/drawing/2014/main" id="{E73A9D88-07B1-4B2B-B167-84AD4EA21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5" t="42364" r="5328" b="8001"/>
          <a:stretch/>
        </p:blipFill>
        <p:spPr bwMode="auto">
          <a:xfrm>
            <a:off x="395536" y="430235"/>
            <a:ext cx="2520280" cy="897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ruta 18">
            <a:extLst>
              <a:ext uri="{FF2B5EF4-FFF2-40B4-BE49-F238E27FC236}">
                <a16:creationId xmlns:a16="http://schemas.microsoft.com/office/drawing/2014/main" id="{85C4B963-9E79-413C-BFEF-6FD8FFF4E561}"/>
              </a:ext>
            </a:extLst>
          </p:cNvPr>
          <p:cNvSpPr txBox="1"/>
          <p:nvPr/>
        </p:nvSpPr>
        <p:spPr>
          <a:xfrm>
            <a:off x="656823" y="2067694"/>
            <a:ext cx="1898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Be</a:t>
            </a:r>
            <a:r>
              <a:rPr lang="sv-SE" sz="2400" i="1" dirty="0"/>
              <a:t>ställer</a:t>
            </a:r>
            <a:r>
              <a:rPr lang="sv-SE" sz="2400" dirty="0"/>
              <a:t> </a:t>
            </a:r>
          </a:p>
          <a:p>
            <a:r>
              <a:rPr lang="sv-SE" sz="2400" dirty="0"/>
              <a:t>Stödjer</a:t>
            </a:r>
          </a:p>
          <a:p>
            <a:r>
              <a:rPr lang="sv-SE" sz="2400" dirty="0" err="1"/>
              <a:t>Kravställer</a:t>
            </a:r>
            <a:endParaRPr lang="sv-SE" sz="2400" dirty="0"/>
          </a:p>
        </p:txBody>
      </p:sp>
      <p:pic>
        <p:nvPicPr>
          <p:cNvPr id="21" name="Bildobjekt 12">
            <a:extLst>
              <a:ext uri="{FF2B5EF4-FFF2-40B4-BE49-F238E27FC236}">
                <a16:creationId xmlns:a16="http://schemas.microsoft.com/office/drawing/2014/main" id="{F30EA108-716D-4389-8306-1DBD5AEE5C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24" y="607789"/>
            <a:ext cx="96634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1D10A5C5-F66B-44B7-810F-00707E19FF0F}"/>
              </a:ext>
            </a:extLst>
          </p:cNvPr>
          <p:cNvSpPr txBox="1"/>
          <p:nvPr/>
        </p:nvSpPr>
        <p:spPr>
          <a:xfrm>
            <a:off x="3635896" y="2067694"/>
            <a:ext cx="221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Säker</a:t>
            </a:r>
            <a:r>
              <a:rPr lang="sv-SE" sz="2400" i="1" dirty="0"/>
              <a:t>ställer</a:t>
            </a:r>
          </a:p>
          <a:p>
            <a:r>
              <a:rPr lang="sv-SE" sz="2400" dirty="0"/>
              <a:t>Stödjer</a:t>
            </a:r>
          </a:p>
          <a:p>
            <a:r>
              <a:rPr lang="sv-SE" sz="2400" dirty="0"/>
              <a:t>Förutsättningar</a:t>
            </a:r>
          </a:p>
        </p:txBody>
      </p:sp>
    </p:spTree>
    <p:extLst>
      <p:ext uri="{BB962C8B-B14F-4D97-AF65-F5344CB8AC3E}">
        <p14:creationId xmlns:p14="http://schemas.microsoft.com/office/powerpoint/2010/main" val="73133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6" descr="Relaterad bild">
            <a:extLst>
              <a:ext uri="{FF2B5EF4-FFF2-40B4-BE49-F238E27FC236}">
                <a16:creationId xmlns:a16="http://schemas.microsoft.com/office/drawing/2014/main" id="{3091DFB9-00B2-44AA-9247-75E493FD7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 t="17945" r="5085" b="13626"/>
          <a:stretch/>
        </p:blipFill>
        <p:spPr bwMode="auto">
          <a:xfrm>
            <a:off x="1115616" y="1369061"/>
            <a:ext cx="1080120" cy="24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https://scontent-arn2-1.xx.fbcdn.net/v/t1.0-1/p200x200/26195621_1383730178405661_2380011249766511056_n.jpg?_nc_cat=107&amp;_nc_ht=scontent-arn2-1.xx&amp;oh=b948be60f30368c62ed8bde0540fe300&amp;oe=5CA12337">
            <a:extLst>
              <a:ext uri="{FF2B5EF4-FFF2-40B4-BE49-F238E27FC236}">
                <a16:creationId xmlns:a16="http://schemas.microsoft.com/office/drawing/2014/main" id="{5123BE12-6CC7-4A5C-A33A-0D315432B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7"/>
          <a:stretch/>
        </p:blipFill>
        <p:spPr bwMode="auto">
          <a:xfrm>
            <a:off x="7008185" y="602726"/>
            <a:ext cx="966348" cy="8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ruta 26">
            <a:extLst>
              <a:ext uri="{FF2B5EF4-FFF2-40B4-BE49-F238E27FC236}">
                <a16:creationId xmlns:a16="http://schemas.microsoft.com/office/drawing/2014/main" id="{FBF985D6-67D4-4F7F-A9CB-2F59361014D0}"/>
              </a:ext>
            </a:extLst>
          </p:cNvPr>
          <p:cNvSpPr txBox="1"/>
          <p:nvPr/>
        </p:nvSpPr>
        <p:spPr>
          <a:xfrm>
            <a:off x="6804248" y="2067694"/>
            <a:ext cx="2213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Verkställer  Utvecklar</a:t>
            </a:r>
          </a:p>
        </p:txBody>
      </p:sp>
      <p:pic>
        <p:nvPicPr>
          <p:cNvPr id="1026" name="Picture 2" descr="Bildresultat fÃ¶r utbildningsdepartementet">
            <a:extLst>
              <a:ext uri="{FF2B5EF4-FFF2-40B4-BE49-F238E27FC236}">
                <a16:creationId xmlns:a16="http://schemas.microsoft.com/office/drawing/2014/main" id="{E73A9D88-07B1-4B2B-B167-84AD4EA212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5" t="42364" r="5328" b="8001"/>
          <a:stretch/>
        </p:blipFill>
        <p:spPr bwMode="auto">
          <a:xfrm>
            <a:off x="395536" y="430235"/>
            <a:ext cx="2520280" cy="897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ruta 18">
            <a:extLst>
              <a:ext uri="{FF2B5EF4-FFF2-40B4-BE49-F238E27FC236}">
                <a16:creationId xmlns:a16="http://schemas.microsoft.com/office/drawing/2014/main" id="{85C4B963-9E79-413C-BFEF-6FD8FFF4E561}"/>
              </a:ext>
            </a:extLst>
          </p:cNvPr>
          <p:cNvSpPr txBox="1"/>
          <p:nvPr/>
        </p:nvSpPr>
        <p:spPr>
          <a:xfrm>
            <a:off x="656823" y="2067694"/>
            <a:ext cx="1898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Beställer </a:t>
            </a:r>
          </a:p>
          <a:p>
            <a:r>
              <a:rPr lang="sv-SE" sz="2400" dirty="0"/>
              <a:t>Stödjer</a:t>
            </a:r>
          </a:p>
          <a:p>
            <a:r>
              <a:rPr lang="sv-SE" sz="2400" dirty="0" err="1"/>
              <a:t>Kravställer</a:t>
            </a:r>
            <a:endParaRPr lang="sv-SE" sz="2400" dirty="0"/>
          </a:p>
        </p:txBody>
      </p:sp>
      <p:pic>
        <p:nvPicPr>
          <p:cNvPr id="21" name="Bildobjekt 12">
            <a:extLst>
              <a:ext uri="{FF2B5EF4-FFF2-40B4-BE49-F238E27FC236}">
                <a16:creationId xmlns:a16="http://schemas.microsoft.com/office/drawing/2014/main" id="{F30EA108-716D-4389-8306-1DBD5AEE5C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724" y="607789"/>
            <a:ext cx="96634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1D10A5C5-F66B-44B7-810F-00707E19FF0F}"/>
              </a:ext>
            </a:extLst>
          </p:cNvPr>
          <p:cNvSpPr txBox="1"/>
          <p:nvPr/>
        </p:nvSpPr>
        <p:spPr>
          <a:xfrm>
            <a:off x="3635896" y="2067694"/>
            <a:ext cx="221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Säkerställer</a:t>
            </a:r>
          </a:p>
          <a:p>
            <a:r>
              <a:rPr lang="sv-SE" sz="2400" dirty="0"/>
              <a:t>Stödjer</a:t>
            </a:r>
          </a:p>
          <a:p>
            <a:r>
              <a:rPr lang="sv-SE" sz="2400" dirty="0"/>
              <a:t>Förutsättningar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5E0F2B8A-205B-4882-AEBA-ABB0436BD086}"/>
              </a:ext>
            </a:extLst>
          </p:cNvPr>
          <p:cNvGrpSpPr/>
          <p:nvPr/>
        </p:nvGrpSpPr>
        <p:grpSpPr>
          <a:xfrm>
            <a:off x="141771" y="1779661"/>
            <a:ext cx="3278101" cy="2880321"/>
            <a:chOff x="285787" y="1385360"/>
            <a:chExt cx="3929588" cy="3274623"/>
          </a:xfrm>
        </p:grpSpPr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380288A0-4D35-49D9-950C-9610A9948F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5787" y="1385360"/>
              <a:ext cx="3929588" cy="2338518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1" name="Grupp 10">
              <a:extLst>
                <a:ext uri="{FF2B5EF4-FFF2-40B4-BE49-F238E27FC236}">
                  <a16:creationId xmlns:a16="http://schemas.microsoft.com/office/drawing/2014/main" id="{EFBDDAFB-817B-4520-84E6-931ADB75F89D}"/>
                </a:ext>
              </a:extLst>
            </p:cNvPr>
            <p:cNvGrpSpPr/>
            <p:nvPr/>
          </p:nvGrpSpPr>
          <p:grpSpPr>
            <a:xfrm>
              <a:off x="290328" y="3795885"/>
              <a:ext cx="3925047" cy="864098"/>
              <a:chOff x="308891" y="4239326"/>
              <a:chExt cx="4620934" cy="780443"/>
            </a:xfrm>
          </p:grpSpPr>
          <p:sp>
            <p:nvSpPr>
              <p:cNvPr id="12" name="Textruta 2">
                <a:extLst>
                  <a:ext uri="{FF2B5EF4-FFF2-40B4-BE49-F238E27FC236}">
                    <a16:creationId xmlns:a16="http://schemas.microsoft.com/office/drawing/2014/main" id="{B3238203-3C27-4331-BDB9-C68252C313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8891" y="4239328"/>
                <a:ext cx="1132129" cy="780441"/>
              </a:xfrm>
              <a:prstGeom prst="rect">
                <a:avLst/>
              </a:prstGeom>
              <a:solidFill>
                <a:srgbClr val="25A09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0" vert="horz" wrap="square" lIns="36000" tIns="0" rIns="36000" bIns="0" anchor="ctr" anchorCtr="0">
                <a:noAutofit/>
              </a:bodyPr>
              <a:lstStyle/>
              <a:p>
                <a:pPr algn="ctr" fontAlgn="base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sv-SE" sz="9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God miljö </a:t>
                </a:r>
                <a:br>
                  <a:rPr lang="sv-SE" sz="9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</a:br>
                <a:r>
                  <a:rPr lang="sv-SE" sz="9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för lärande</a:t>
                </a:r>
                <a:endParaRPr lang="sv-SE" sz="9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3" name="Textruta 2">
                <a:extLst>
                  <a:ext uri="{FF2B5EF4-FFF2-40B4-BE49-F238E27FC236}">
                    <a16:creationId xmlns:a16="http://schemas.microsoft.com/office/drawing/2014/main" id="{29313E5F-F5B3-49B8-8D31-66D7F2E04F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1019" y="4239328"/>
                <a:ext cx="1259205" cy="780441"/>
              </a:xfrm>
              <a:prstGeom prst="rect">
                <a:avLst/>
              </a:prstGeom>
              <a:solidFill>
                <a:srgbClr val="6593B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0" vert="horz" wrap="square" lIns="36000" tIns="0" rIns="36000" bIns="0" anchor="ctr" anchorCtr="0">
                <a:noAutofit/>
              </a:bodyPr>
              <a:lstStyle/>
              <a:p>
                <a:pPr algn="ctr" fontAlgn="base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sv-SE" sz="10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Personal</a:t>
                </a:r>
                <a:br>
                  <a:rPr lang="sv-SE" sz="12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</a:br>
                <a:r>
                  <a:rPr lang="sv-SE" sz="6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nödvändiga insikter, kompetens, kompetensutveckling</a:t>
                </a:r>
                <a:endParaRPr lang="sv-SE" sz="105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4" name="Textruta 2">
                <a:extLst>
                  <a:ext uri="{FF2B5EF4-FFF2-40B4-BE49-F238E27FC236}">
                    <a16:creationId xmlns:a16="http://schemas.microsoft.com/office/drawing/2014/main" id="{B152E132-17BF-442C-914E-78D91EBBBE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0225" y="4239327"/>
                <a:ext cx="1166787" cy="780441"/>
              </a:xfrm>
              <a:prstGeom prst="rect">
                <a:avLst/>
              </a:prstGeom>
              <a:solidFill>
                <a:srgbClr val="6FB15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0" vert="horz" wrap="square" lIns="36000" tIns="0" rIns="36000" bIns="0" anchor="ctr" anchorCtr="0">
                <a:noAutofit/>
              </a:bodyPr>
              <a:lstStyle/>
              <a:p>
                <a:pPr algn="ctr" fontAlgn="base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sv-SE" sz="10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Organisation</a:t>
                </a:r>
                <a:endParaRPr lang="sv-S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Textruta 2">
                <a:extLst>
                  <a:ext uri="{FF2B5EF4-FFF2-40B4-BE49-F238E27FC236}">
                    <a16:creationId xmlns:a16="http://schemas.microsoft.com/office/drawing/2014/main" id="{D6904E6A-F937-43D0-B464-17CF8E588E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5458" y="4239326"/>
                <a:ext cx="1074367" cy="780441"/>
              </a:xfrm>
              <a:prstGeom prst="rect">
                <a:avLst/>
              </a:prstGeom>
              <a:solidFill>
                <a:srgbClr val="D67A2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0" vert="horz" wrap="square" lIns="36000" tIns="0" rIns="36000" bIns="0" anchor="ctr" anchorCtr="0">
                <a:noAutofit/>
              </a:bodyPr>
              <a:lstStyle/>
              <a:p>
                <a:pPr algn="ctr" fontAlgn="base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sv-SE" sz="1000" kern="1200" dirty="0">
                    <a:solidFill>
                      <a:srgbClr val="FFFFFF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Resurs-fördelning</a:t>
                </a:r>
                <a:endParaRPr lang="sv-SE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643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E7167BC-3994-4E09-B379-C8000ED1A1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55563"/>
            <a:ext cx="2133600" cy="357187"/>
          </a:xfrm>
        </p:spPr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231BAB2-A36B-4E7F-B0D7-0071744A7DF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15566"/>
            <a:ext cx="2664296" cy="3672408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D42819E1-B1F4-43BD-BB60-91DB398C9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F797F6-853C-4B99-91C2-32E43137D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2" y="1282137"/>
            <a:ext cx="4896544" cy="8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eaLnBrk="0" hangingPunct="0"/>
            <a:r>
              <a:rPr lang="sv-SE" altLang="sv-SE" sz="1600" dirty="0">
                <a:latin typeface="+mn-lt"/>
              </a:rPr>
              <a:t>Enligt skollagen ska ett systematiskt kvalitetsarbete bedrivas både på huvudmannanivå och på skolenhetsnivå. </a:t>
            </a:r>
          </a:p>
          <a:p>
            <a:pPr lvl="0" eaLnBrk="0" hangingPunct="0"/>
            <a:endParaRPr lang="sv-SE" altLang="sv-SE" sz="1600" dirty="0">
              <a:latin typeface="+mn-lt"/>
            </a:endParaRPr>
          </a:p>
          <a:p>
            <a:pPr lvl="0" indent="-285750" eaLnBrk="0" hangingPunct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altLang="sv-SE" sz="2000" dirty="0">
                <a:latin typeface="+mn-lt"/>
              </a:rPr>
              <a:t>Gymnasiechef bedriver SKA </a:t>
            </a:r>
            <a:br>
              <a:rPr lang="sv-SE" altLang="sv-SE" sz="2000" dirty="0">
                <a:latin typeface="+mn-lt"/>
              </a:rPr>
            </a:br>
            <a:r>
              <a:rPr lang="sv-SE" altLang="sv-SE" sz="2000" dirty="0">
                <a:latin typeface="+mn-lt"/>
              </a:rPr>
              <a:t>    på huvudmannanivå</a:t>
            </a:r>
          </a:p>
          <a:p>
            <a:pPr lvl="0" indent="-285750" eaLnBrk="0" hangingPunct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altLang="sv-SE" sz="2000" dirty="0">
                <a:latin typeface="+mn-lt"/>
              </a:rPr>
              <a:t>Rektor bedriver SKA </a:t>
            </a:r>
            <a:br>
              <a:rPr lang="sv-SE" altLang="sv-SE" sz="2000" dirty="0">
                <a:latin typeface="+mn-lt"/>
              </a:rPr>
            </a:br>
            <a:r>
              <a:rPr lang="sv-SE" altLang="sv-SE" sz="2000" dirty="0">
                <a:latin typeface="+mn-lt"/>
              </a:rPr>
              <a:t>    på skolenhetsnivå</a:t>
            </a:r>
          </a:p>
          <a:p>
            <a:pPr lvl="0" eaLnBrk="0" hangingPunct="0">
              <a:spcAft>
                <a:spcPts val="1200"/>
              </a:spcAft>
            </a:pPr>
            <a:endParaRPr lang="sv-SE" altLang="sv-SE" sz="1400" dirty="0">
              <a:latin typeface="+mn-lt"/>
            </a:endParaRPr>
          </a:p>
          <a:p>
            <a:pPr lvl="0" eaLnBrk="0" hangingPunct="0"/>
            <a:endParaRPr lang="sv-SE" altLang="sv-SE" sz="1400" dirty="0">
              <a:latin typeface="+mn-lt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006BE02-E6C6-4214-95BD-63759C5F51BC}"/>
              </a:ext>
            </a:extLst>
          </p:cNvPr>
          <p:cNvSpPr/>
          <p:nvPr/>
        </p:nvSpPr>
        <p:spPr>
          <a:xfrm>
            <a:off x="3851920" y="2211710"/>
            <a:ext cx="4392488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 eaLnBrk="0" hangingPunct="0">
              <a:buFont typeface="Arial" panose="020B0604020202020204" pitchFamily="34" charset="0"/>
              <a:buChar char="•"/>
            </a:pPr>
            <a:r>
              <a:rPr lang="sv-SE" altLang="sv-SE" dirty="0">
                <a:latin typeface="Futura Std Light" panose="020B0402020204020303" pitchFamily="34" charset="0"/>
              </a:rPr>
              <a:t>Säkerställa verksamhetens </a:t>
            </a:r>
            <a:r>
              <a:rPr lang="sv-SE" altLang="sv-SE" i="1" dirty="0">
                <a:latin typeface="Futura Std Light" panose="020B0402020204020303" pitchFamily="34" charset="0"/>
              </a:rPr>
              <a:t>kvalitet och likvärdighet</a:t>
            </a:r>
            <a:r>
              <a:rPr lang="sv-SE" altLang="sv-SE" dirty="0">
                <a:latin typeface="Futura Std Light" panose="020B0402020204020303" pitchFamily="34" charset="0"/>
              </a:rPr>
              <a:t> med utgångspunkt i skollag, läroplan och andra skolförfattningar. </a:t>
            </a:r>
            <a:br>
              <a:rPr lang="sv-SE" altLang="sv-SE" dirty="0">
                <a:latin typeface="Futura Std Light" panose="020B0402020204020303" pitchFamily="34" charset="0"/>
              </a:rPr>
            </a:br>
            <a:endParaRPr lang="sv-SE" altLang="sv-SE" dirty="0">
              <a:latin typeface="Futura Std Light" panose="020B0402020204020303" pitchFamily="34" charset="0"/>
            </a:endParaRPr>
          </a:p>
          <a:p>
            <a:pPr marL="285750" lvl="0" indent="-285750" eaLnBrk="0" hangingPunct="0">
              <a:buFont typeface="Arial" panose="020B0604020202020204" pitchFamily="34" charset="0"/>
              <a:buChar char="•"/>
            </a:pPr>
            <a:r>
              <a:rPr lang="sv-SE" altLang="sv-SE" dirty="0">
                <a:latin typeface="Futura Std Light" panose="020B0402020204020303" pitchFamily="34" charset="0"/>
              </a:rPr>
              <a:t>Att </a:t>
            </a:r>
            <a:r>
              <a:rPr lang="sv-SE" altLang="sv-SE" i="1" dirty="0">
                <a:latin typeface="Futura Std Light" panose="020B0402020204020303" pitchFamily="34" charset="0"/>
              </a:rPr>
              <a:t>utveckla</a:t>
            </a:r>
            <a:r>
              <a:rPr lang="sv-SE" altLang="sv-SE" dirty="0">
                <a:latin typeface="Futura Std Light" panose="020B0402020204020303" pitchFamily="34" charset="0"/>
              </a:rPr>
              <a:t> verksamhetens kvalitet, där en analys och bedömning av resultaten och måluppfyllelsen ligger till grund för beslut om åtgärder för förbättring.</a:t>
            </a:r>
          </a:p>
        </p:txBody>
      </p:sp>
      <p:pic>
        <p:nvPicPr>
          <p:cNvPr id="13" name="Picture 26" descr="Relaterad bild">
            <a:extLst>
              <a:ext uri="{FF2B5EF4-FFF2-40B4-BE49-F238E27FC236}">
                <a16:creationId xmlns:a16="http://schemas.microsoft.com/office/drawing/2014/main" id="{B7DFB797-CCFA-44C4-A220-B029D575C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 t="17945" r="5085" b="13626"/>
          <a:stretch/>
        </p:blipFill>
        <p:spPr bwMode="auto">
          <a:xfrm>
            <a:off x="3395591" y="167373"/>
            <a:ext cx="2938125" cy="67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437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il: nedåt 53">
            <a:extLst>
              <a:ext uri="{FF2B5EF4-FFF2-40B4-BE49-F238E27FC236}">
                <a16:creationId xmlns:a16="http://schemas.microsoft.com/office/drawing/2014/main" id="{8C5B195E-25CA-4C06-B7B3-86B590300893}"/>
              </a:ext>
            </a:extLst>
          </p:cNvPr>
          <p:cNvSpPr/>
          <p:nvPr/>
        </p:nvSpPr>
        <p:spPr>
          <a:xfrm rot="16200000">
            <a:off x="4927807" y="752612"/>
            <a:ext cx="227609" cy="2281709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55" name="Pil: nedåt 54">
            <a:extLst>
              <a:ext uri="{FF2B5EF4-FFF2-40B4-BE49-F238E27FC236}">
                <a16:creationId xmlns:a16="http://schemas.microsoft.com/office/drawing/2014/main" id="{13BE4F0F-96BB-4E49-B34C-A66953E99952}"/>
              </a:ext>
            </a:extLst>
          </p:cNvPr>
          <p:cNvSpPr/>
          <p:nvPr/>
        </p:nvSpPr>
        <p:spPr>
          <a:xfrm rot="16200000">
            <a:off x="4927804" y="1783760"/>
            <a:ext cx="227609" cy="2281707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56" name="Pil: nedåt 55">
            <a:extLst>
              <a:ext uri="{FF2B5EF4-FFF2-40B4-BE49-F238E27FC236}">
                <a16:creationId xmlns:a16="http://schemas.microsoft.com/office/drawing/2014/main" id="{7F17F765-D5E6-41EC-81FA-72AE95C83039}"/>
              </a:ext>
            </a:extLst>
          </p:cNvPr>
          <p:cNvSpPr/>
          <p:nvPr/>
        </p:nvSpPr>
        <p:spPr>
          <a:xfrm rot="16200000">
            <a:off x="4927803" y="2538461"/>
            <a:ext cx="227609" cy="2281708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57" name="Pil: nedåt 56">
            <a:extLst>
              <a:ext uri="{FF2B5EF4-FFF2-40B4-BE49-F238E27FC236}">
                <a16:creationId xmlns:a16="http://schemas.microsoft.com/office/drawing/2014/main" id="{9954767C-A7A0-45B7-AFC9-77E700B95288}"/>
              </a:ext>
            </a:extLst>
          </p:cNvPr>
          <p:cNvSpPr/>
          <p:nvPr/>
        </p:nvSpPr>
        <p:spPr>
          <a:xfrm rot="16200000">
            <a:off x="4543346" y="2908705"/>
            <a:ext cx="227609" cy="3050620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75871C97-7E23-45F1-92EE-5A9A5A8B13D9}"/>
              </a:ext>
            </a:extLst>
          </p:cNvPr>
          <p:cNvSpPr txBox="1"/>
          <p:nvPr/>
        </p:nvSpPr>
        <p:spPr>
          <a:xfrm>
            <a:off x="6326477" y="4227934"/>
            <a:ext cx="19899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solidFill>
                  <a:srgbClr val="000000"/>
                </a:solidFill>
                <a:latin typeface="Futura Std Light"/>
              </a:rPr>
              <a:t>Mål och åtaganden på undervisningsnivå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165AE92C-6C7A-4954-82B4-E803DFE61EA7}"/>
              </a:ext>
            </a:extLst>
          </p:cNvPr>
          <p:cNvSpPr txBox="1"/>
          <p:nvPr/>
        </p:nvSpPr>
        <p:spPr>
          <a:xfrm>
            <a:off x="6326476" y="1667004"/>
            <a:ext cx="1701908" cy="461665"/>
          </a:xfrm>
          <a:prstGeom prst="rect">
            <a:avLst/>
          </a:prstGeom>
          <a:noFill/>
          <a:ln>
            <a:solidFill>
              <a:srgbClr val="82054E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solidFill>
                  <a:srgbClr val="000000"/>
                </a:solidFill>
                <a:latin typeface="Futura Std Light"/>
              </a:rPr>
              <a:t>Mål och förutsättningar på huvudmannanivå</a:t>
            </a:r>
          </a:p>
        </p:txBody>
      </p:sp>
      <p:sp>
        <p:nvSpPr>
          <p:cNvPr id="65" name="Pil: nedåt 64">
            <a:extLst>
              <a:ext uri="{FF2B5EF4-FFF2-40B4-BE49-F238E27FC236}">
                <a16:creationId xmlns:a16="http://schemas.microsoft.com/office/drawing/2014/main" id="{BC609CFE-8111-4F98-A346-DF9147469B11}"/>
              </a:ext>
            </a:extLst>
          </p:cNvPr>
          <p:cNvSpPr/>
          <p:nvPr/>
        </p:nvSpPr>
        <p:spPr>
          <a:xfrm>
            <a:off x="7081099" y="2128670"/>
            <a:ext cx="194808" cy="40305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820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67" name="textruta 66">
            <a:extLst>
              <a:ext uri="{FF2B5EF4-FFF2-40B4-BE49-F238E27FC236}">
                <a16:creationId xmlns:a16="http://schemas.microsoft.com/office/drawing/2014/main" id="{2F261372-E1E7-4E85-9DAA-08A58B78D509}"/>
              </a:ext>
            </a:extLst>
          </p:cNvPr>
          <p:cNvSpPr txBox="1"/>
          <p:nvPr/>
        </p:nvSpPr>
        <p:spPr>
          <a:xfrm>
            <a:off x="6326476" y="2643758"/>
            <a:ext cx="1701908" cy="461665"/>
          </a:xfrm>
          <a:prstGeom prst="rect">
            <a:avLst/>
          </a:prstGeom>
          <a:noFill/>
          <a:ln>
            <a:solidFill>
              <a:srgbClr val="82054E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solidFill>
                  <a:srgbClr val="000000"/>
                </a:solidFill>
                <a:latin typeface="Futura Std Light"/>
              </a:rPr>
              <a:t>Mål och förutsättningar på huvudmannanivå</a:t>
            </a:r>
          </a:p>
        </p:txBody>
      </p:sp>
      <p:sp>
        <p:nvSpPr>
          <p:cNvPr id="68" name="Pil: nedåt 67">
            <a:extLst>
              <a:ext uri="{FF2B5EF4-FFF2-40B4-BE49-F238E27FC236}">
                <a16:creationId xmlns:a16="http://schemas.microsoft.com/office/drawing/2014/main" id="{3B08B935-C334-476C-BFE9-2910928ECFC1}"/>
              </a:ext>
            </a:extLst>
          </p:cNvPr>
          <p:cNvSpPr/>
          <p:nvPr/>
        </p:nvSpPr>
        <p:spPr>
          <a:xfrm>
            <a:off x="7092280" y="3105423"/>
            <a:ext cx="194808" cy="327284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820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70" name="textruta 69">
            <a:extLst>
              <a:ext uri="{FF2B5EF4-FFF2-40B4-BE49-F238E27FC236}">
                <a16:creationId xmlns:a16="http://schemas.microsoft.com/office/drawing/2014/main" id="{7845CF0B-6619-46A9-86D2-A5519E9D8241}"/>
              </a:ext>
            </a:extLst>
          </p:cNvPr>
          <p:cNvSpPr txBox="1"/>
          <p:nvPr/>
        </p:nvSpPr>
        <p:spPr>
          <a:xfrm>
            <a:off x="6372200" y="3531661"/>
            <a:ext cx="1701907" cy="461665"/>
          </a:xfrm>
          <a:prstGeom prst="rect">
            <a:avLst/>
          </a:prstGeom>
          <a:noFill/>
          <a:ln>
            <a:solidFill>
              <a:srgbClr val="82054E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solidFill>
                  <a:srgbClr val="000000"/>
                </a:solidFill>
                <a:latin typeface="Futura Std Light"/>
              </a:rPr>
              <a:t>Mål och aktiviteter på enhetsnivå</a:t>
            </a:r>
          </a:p>
        </p:txBody>
      </p:sp>
      <p:sp>
        <p:nvSpPr>
          <p:cNvPr id="71" name="Pil: nedåt 70">
            <a:extLst>
              <a:ext uri="{FF2B5EF4-FFF2-40B4-BE49-F238E27FC236}">
                <a16:creationId xmlns:a16="http://schemas.microsoft.com/office/drawing/2014/main" id="{7C759CC7-A2CA-4239-BAD1-48071CABC531}"/>
              </a:ext>
            </a:extLst>
          </p:cNvPr>
          <p:cNvSpPr/>
          <p:nvPr/>
        </p:nvSpPr>
        <p:spPr>
          <a:xfrm>
            <a:off x="7113496" y="3993327"/>
            <a:ext cx="194808" cy="234608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820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2" name="textruta 31"/>
          <p:cNvSpPr txBox="1"/>
          <p:nvPr/>
        </p:nvSpPr>
        <p:spPr>
          <a:xfrm>
            <a:off x="331383" y="1666546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Utbildning för att skapa förutsättningar för att tillgodose barns/elevers behov av lärande, engagemang och välbefinnande?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323528" y="4227934"/>
            <a:ext cx="3577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eleverna avseende lärande, engagemang och välbefinnande?</a:t>
            </a:r>
          </a:p>
        </p:txBody>
      </p:sp>
      <p:sp>
        <p:nvSpPr>
          <p:cNvPr id="33" name="Pil: nedåt 32"/>
          <p:cNvSpPr/>
          <p:nvPr/>
        </p:nvSpPr>
        <p:spPr>
          <a:xfrm rot="10800000">
            <a:off x="1968127" y="4117551"/>
            <a:ext cx="227609" cy="155495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23527" y="3437587"/>
            <a:ext cx="3577233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personalen och skolan för att tillgodose elevers behov av lärande, engagemang och välbefinnande?</a:t>
            </a:r>
          </a:p>
        </p:txBody>
      </p:sp>
      <p:sp>
        <p:nvSpPr>
          <p:cNvPr id="34" name="Pil: nedåt 33"/>
          <p:cNvSpPr/>
          <p:nvPr/>
        </p:nvSpPr>
        <p:spPr>
          <a:xfrm rot="10800000">
            <a:off x="1979712" y="3261453"/>
            <a:ext cx="227609" cy="17439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0" name="textruta 29"/>
          <p:cNvSpPr txBox="1"/>
          <p:nvPr/>
        </p:nvSpPr>
        <p:spPr>
          <a:xfrm>
            <a:off x="323529" y="2581489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ledare och verksamhet för att skapa förutsättningar för att tillgodose elevers behov av lärande, engagemang och välbefinnande?</a:t>
            </a:r>
          </a:p>
        </p:txBody>
      </p:sp>
      <p:sp>
        <p:nvSpPr>
          <p:cNvPr id="35" name="Pil: nedåt 34"/>
          <p:cNvSpPr/>
          <p:nvPr/>
        </p:nvSpPr>
        <p:spPr>
          <a:xfrm rot="10800000">
            <a:off x="1991298" y="2365407"/>
            <a:ext cx="227609" cy="21782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9" name="Figur 38"/>
          <p:cNvSpPr/>
          <p:nvPr/>
        </p:nvSpPr>
        <p:spPr>
          <a:xfrm>
            <a:off x="3922586" y="3916434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igur 4"/>
          <p:cNvSpPr txBox="1"/>
          <p:nvPr/>
        </p:nvSpPr>
        <p:spPr>
          <a:xfrm>
            <a:off x="4066602" y="4178741"/>
            <a:ext cx="820662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Lärare och arbetslag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Undervisning resultat</a:t>
            </a:r>
          </a:p>
        </p:txBody>
      </p:sp>
      <p:sp>
        <p:nvSpPr>
          <p:cNvPr id="42" name="Figur 41"/>
          <p:cNvSpPr/>
          <p:nvPr/>
        </p:nvSpPr>
        <p:spPr>
          <a:xfrm>
            <a:off x="4557596" y="3173616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Figur 4"/>
          <p:cNvSpPr txBox="1"/>
          <p:nvPr/>
        </p:nvSpPr>
        <p:spPr>
          <a:xfrm>
            <a:off x="4774748" y="3435923"/>
            <a:ext cx="668657" cy="634775"/>
          </a:xfrm>
          <a:prstGeom prst="rect">
            <a:avLst/>
          </a:prstGeom>
          <a:solidFill>
            <a:srgbClr val="D9203E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Enhetschef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Enhetens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5" name="Figur 44"/>
          <p:cNvSpPr/>
          <p:nvPr/>
        </p:nvSpPr>
        <p:spPr>
          <a:xfrm>
            <a:off x="3961939" y="2421203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igur 4"/>
          <p:cNvSpPr txBox="1"/>
          <p:nvPr/>
        </p:nvSpPr>
        <p:spPr>
          <a:xfrm>
            <a:off x="4093732" y="2683510"/>
            <a:ext cx="827739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Områdeschef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Verksamhetens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8" name="Figur 47"/>
          <p:cNvSpPr/>
          <p:nvPr/>
        </p:nvSpPr>
        <p:spPr>
          <a:xfrm>
            <a:off x="4570658" y="1667979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Figur 4"/>
          <p:cNvSpPr txBox="1"/>
          <p:nvPr/>
        </p:nvSpPr>
        <p:spPr>
          <a:xfrm>
            <a:off x="4637658" y="1981989"/>
            <a:ext cx="918714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Utbildningschef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Utbildnings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grpSp>
        <p:nvGrpSpPr>
          <p:cNvPr id="50" name="Grupp 49"/>
          <p:cNvGrpSpPr/>
          <p:nvPr/>
        </p:nvGrpSpPr>
        <p:grpSpPr>
          <a:xfrm>
            <a:off x="3994594" y="915566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51" name="Figur 5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Politisk nämnd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Utbildnings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resultat</a:t>
              </a:r>
            </a:p>
          </p:txBody>
        </p:sp>
      </p:grpSp>
      <p:sp>
        <p:nvSpPr>
          <p:cNvPr id="53" name="textruta 52"/>
          <p:cNvSpPr txBox="1"/>
          <p:nvPr/>
        </p:nvSpPr>
        <p:spPr>
          <a:xfrm>
            <a:off x="3131840" y="223069"/>
            <a:ext cx="2878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  <a:t>Alla ska lyckas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Lärande Engagemang Välbefinnande</a:t>
            </a:r>
          </a:p>
        </p:txBody>
      </p:sp>
    </p:spTree>
    <p:extLst>
      <p:ext uri="{BB962C8B-B14F-4D97-AF65-F5344CB8AC3E}">
        <p14:creationId xmlns:p14="http://schemas.microsoft.com/office/powerpoint/2010/main" val="80571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9" grpId="0"/>
      <p:bldP spid="64" grpId="0" animBg="1"/>
      <p:bldP spid="65" grpId="0" animBg="1"/>
      <p:bldP spid="67" grpId="0" animBg="1"/>
      <p:bldP spid="68" grpId="0" animBg="1"/>
      <p:bldP spid="70" grpId="0" animBg="1"/>
      <p:bldP spid="71" grpId="0" animBg="1"/>
      <p:bldP spid="32" grpId="0" animBg="1"/>
      <p:bldP spid="28" grpId="0"/>
      <p:bldP spid="33" grpId="0" animBg="1"/>
      <p:bldP spid="29" grpId="0" animBg="1"/>
      <p:bldP spid="34" grpId="0" animBg="1"/>
      <p:bldP spid="30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l: nedåt 56">
            <a:extLst>
              <a:ext uri="{FF2B5EF4-FFF2-40B4-BE49-F238E27FC236}">
                <a16:creationId xmlns:a16="http://schemas.microsoft.com/office/drawing/2014/main" id="{9954767C-A7A0-45B7-AFC9-77E700B95288}"/>
              </a:ext>
            </a:extLst>
          </p:cNvPr>
          <p:cNvSpPr/>
          <p:nvPr/>
        </p:nvSpPr>
        <p:spPr>
          <a:xfrm rot="16200000">
            <a:off x="4543346" y="2908705"/>
            <a:ext cx="227609" cy="3050620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2" name="textruta 31"/>
          <p:cNvSpPr txBox="1"/>
          <p:nvPr/>
        </p:nvSpPr>
        <p:spPr>
          <a:xfrm>
            <a:off x="331383" y="1666546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Utbildning för att skapa förutsättningar för att tillgodose barns/elevers behov av lärande, engagemang och välbefinnande?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323528" y="4227934"/>
            <a:ext cx="3577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eleverna avseende lärande, engagemang och välbefinnande?</a:t>
            </a:r>
          </a:p>
        </p:txBody>
      </p:sp>
      <p:sp>
        <p:nvSpPr>
          <p:cNvPr id="33" name="Pil: nedåt 32"/>
          <p:cNvSpPr/>
          <p:nvPr/>
        </p:nvSpPr>
        <p:spPr>
          <a:xfrm rot="10800000">
            <a:off x="1968127" y="4117551"/>
            <a:ext cx="227609" cy="155495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23527" y="3437587"/>
            <a:ext cx="3577233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personalen och skolan för att tillgodose elevers behov av lärande, engagemang och välbefinnande?</a:t>
            </a:r>
          </a:p>
        </p:txBody>
      </p:sp>
      <p:sp>
        <p:nvSpPr>
          <p:cNvPr id="34" name="Pil: nedåt 33"/>
          <p:cNvSpPr/>
          <p:nvPr/>
        </p:nvSpPr>
        <p:spPr>
          <a:xfrm rot="10800000">
            <a:off x="1979712" y="3261453"/>
            <a:ext cx="227609" cy="17439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0" name="textruta 29"/>
          <p:cNvSpPr txBox="1"/>
          <p:nvPr/>
        </p:nvSpPr>
        <p:spPr>
          <a:xfrm>
            <a:off x="323529" y="2581489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ledare och verksamhet för att skapa förutsättningar för att tillgodose elevers behov av lärande, engagemang och välbefinnande?</a:t>
            </a:r>
          </a:p>
        </p:txBody>
      </p:sp>
      <p:sp>
        <p:nvSpPr>
          <p:cNvPr id="35" name="Pil: nedåt 34"/>
          <p:cNvSpPr/>
          <p:nvPr/>
        </p:nvSpPr>
        <p:spPr>
          <a:xfrm rot="10800000">
            <a:off x="1991298" y="2365407"/>
            <a:ext cx="227609" cy="21782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9" name="Figur 38"/>
          <p:cNvSpPr/>
          <p:nvPr/>
        </p:nvSpPr>
        <p:spPr>
          <a:xfrm>
            <a:off x="3922586" y="3916434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igur 4"/>
          <p:cNvSpPr txBox="1"/>
          <p:nvPr/>
        </p:nvSpPr>
        <p:spPr>
          <a:xfrm>
            <a:off x="4066602" y="4178741"/>
            <a:ext cx="820662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Lärare och arbetslag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Undervisning resultat</a:t>
            </a:r>
          </a:p>
        </p:txBody>
      </p:sp>
      <p:sp>
        <p:nvSpPr>
          <p:cNvPr id="42" name="Figur 41"/>
          <p:cNvSpPr/>
          <p:nvPr/>
        </p:nvSpPr>
        <p:spPr>
          <a:xfrm>
            <a:off x="4557596" y="3173616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Figur 4"/>
          <p:cNvSpPr txBox="1"/>
          <p:nvPr/>
        </p:nvSpPr>
        <p:spPr>
          <a:xfrm>
            <a:off x="4774748" y="3435923"/>
            <a:ext cx="668657" cy="634775"/>
          </a:xfrm>
          <a:prstGeom prst="rect">
            <a:avLst/>
          </a:prstGeom>
          <a:solidFill>
            <a:srgbClr val="D9203E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Enhetschef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Enhetens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5" name="Figur 44"/>
          <p:cNvSpPr/>
          <p:nvPr/>
        </p:nvSpPr>
        <p:spPr>
          <a:xfrm>
            <a:off x="3961939" y="2421203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igur 4"/>
          <p:cNvSpPr txBox="1"/>
          <p:nvPr/>
        </p:nvSpPr>
        <p:spPr>
          <a:xfrm>
            <a:off x="4093732" y="2683510"/>
            <a:ext cx="827739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Områdeschef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Verksamhetens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8" name="Figur 47"/>
          <p:cNvSpPr/>
          <p:nvPr/>
        </p:nvSpPr>
        <p:spPr>
          <a:xfrm>
            <a:off x="4570658" y="1667979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Figur 4"/>
          <p:cNvSpPr txBox="1"/>
          <p:nvPr/>
        </p:nvSpPr>
        <p:spPr>
          <a:xfrm>
            <a:off x="4637658" y="1981989"/>
            <a:ext cx="918714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Utbildningschef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Utbildnings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grpSp>
        <p:nvGrpSpPr>
          <p:cNvPr id="50" name="Grupp 49"/>
          <p:cNvGrpSpPr/>
          <p:nvPr/>
        </p:nvGrpSpPr>
        <p:grpSpPr>
          <a:xfrm>
            <a:off x="3994594" y="915566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51" name="Figur 5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Politisk nämnd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Utbildnings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resultat</a:t>
              </a:r>
            </a:p>
          </p:txBody>
        </p:sp>
      </p:grpSp>
      <p:sp>
        <p:nvSpPr>
          <p:cNvPr id="53" name="textruta 52"/>
          <p:cNvSpPr txBox="1"/>
          <p:nvPr/>
        </p:nvSpPr>
        <p:spPr>
          <a:xfrm>
            <a:off x="3131840" y="223069"/>
            <a:ext cx="2878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  <a:t>Alla ska lyckas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Lärande Engagemang Välbefinnande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C5881CD-3047-4BB8-A4FA-C9080962D384}"/>
              </a:ext>
            </a:extLst>
          </p:cNvPr>
          <p:cNvSpPr txBox="1"/>
          <p:nvPr/>
        </p:nvSpPr>
        <p:spPr>
          <a:xfrm>
            <a:off x="6236628" y="4064290"/>
            <a:ext cx="2583843" cy="7386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utura Std Light" panose="020B0402020204020303" pitchFamily="34" charset="0"/>
              </a:rPr>
              <a:t>”Mina elever behöver bli bättre på källkritik och jag behöver öka det visuella stödet.”</a:t>
            </a:r>
          </a:p>
        </p:txBody>
      </p:sp>
    </p:spTree>
    <p:extLst>
      <p:ext uri="{BB962C8B-B14F-4D97-AF65-F5344CB8AC3E}">
        <p14:creationId xmlns:p14="http://schemas.microsoft.com/office/powerpoint/2010/main" val="209446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l: nedåt 55">
            <a:extLst>
              <a:ext uri="{FF2B5EF4-FFF2-40B4-BE49-F238E27FC236}">
                <a16:creationId xmlns:a16="http://schemas.microsoft.com/office/drawing/2014/main" id="{7F17F765-D5E6-41EC-81FA-72AE95C83039}"/>
              </a:ext>
            </a:extLst>
          </p:cNvPr>
          <p:cNvSpPr/>
          <p:nvPr/>
        </p:nvSpPr>
        <p:spPr>
          <a:xfrm rot="16200000">
            <a:off x="4927803" y="2538461"/>
            <a:ext cx="227609" cy="2281708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2" name="textruta 31"/>
          <p:cNvSpPr txBox="1"/>
          <p:nvPr/>
        </p:nvSpPr>
        <p:spPr>
          <a:xfrm>
            <a:off x="331383" y="1666546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Utbildning för att skapa förutsättningar för att tillgodose barns/elevers behov av lärande, engagemang och välbefinnande?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323528" y="4227934"/>
            <a:ext cx="3577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eleverna avseende lärande, engagemang och välbefinnande?</a:t>
            </a:r>
          </a:p>
        </p:txBody>
      </p:sp>
      <p:sp>
        <p:nvSpPr>
          <p:cNvPr id="33" name="Pil: nedåt 32"/>
          <p:cNvSpPr/>
          <p:nvPr/>
        </p:nvSpPr>
        <p:spPr>
          <a:xfrm rot="10800000">
            <a:off x="1968127" y="4117551"/>
            <a:ext cx="227609" cy="155495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23527" y="3437587"/>
            <a:ext cx="3577233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personalen och skolan för att tillgodose elevers behov av lärande, engagemang och välbefinnande?</a:t>
            </a:r>
          </a:p>
        </p:txBody>
      </p:sp>
      <p:sp>
        <p:nvSpPr>
          <p:cNvPr id="34" name="Pil: nedåt 33"/>
          <p:cNvSpPr/>
          <p:nvPr/>
        </p:nvSpPr>
        <p:spPr>
          <a:xfrm rot="10800000">
            <a:off x="1979712" y="3261453"/>
            <a:ext cx="227609" cy="17439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0" name="textruta 29"/>
          <p:cNvSpPr txBox="1"/>
          <p:nvPr/>
        </p:nvSpPr>
        <p:spPr>
          <a:xfrm>
            <a:off x="323529" y="2581489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ledare och verksamhet för att skapa förutsättningar för att tillgodose elevers behov av lärande, engagemang och välbefinnande?</a:t>
            </a:r>
          </a:p>
        </p:txBody>
      </p:sp>
      <p:sp>
        <p:nvSpPr>
          <p:cNvPr id="35" name="Pil: nedåt 34"/>
          <p:cNvSpPr/>
          <p:nvPr/>
        </p:nvSpPr>
        <p:spPr>
          <a:xfrm rot="10800000">
            <a:off x="1991298" y="2365407"/>
            <a:ext cx="227609" cy="21782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9" name="Figur 38"/>
          <p:cNvSpPr/>
          <p:nvPr/>
        </p:nvSpPr>
        <p:spPr>
          <a:xfrm>
            <a:off x="3922586" y="3916434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igur 4"/>
          <p:cNvSpPr txBox="1"/>
          <p:nvPr/>
        </p:nvSpPr>
        <p:spPr>
          <a:xfrm>
            <a:off x="4066602" y="4178741"/>
            <a:ext cx="820662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Lärare och arbetslag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Undervisning resultat</a:t>
            </a:r>
          </a:p>
        </p:txBody>
      </p:sp>
      <p:sp>
        <p:nvSpPr>
          <p:cNvPr id="42" name="Figur 41"/>
          <p:cNvSpPr/>
          <p:nvPr/>
        </p:nvSpPr>
        <p:spPr>
          <a:xfrm>
            <a:off x="4557596" y="3173616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Figur 4"/>
          <p:cNvSpPr txBox="1"/>
          <p:nvPr/>
        </p:nvSpPr>
        <p:spPr>
          <a:xfrm>
            <a:off x="4774748" y="3435923"/>
            <a:ext cx="668657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Enhetschef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Enhetens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5" name="Figur 44"/>
          <p:cNvSpPr/>
          <p:nvPr/>
        </p:nvSpPr>
        <p:spPr>
          <a:xfrm>
            <a:off x="3961939" y="2421203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igur 4"/>
          <p:cNvSpPr txBox="1"/>
          <p:nvPr/>
        </p:nvSpPr>
        <p:spPr>
          <a:xfrm>
            <a:off x="4093732" y="2683510"/>
            <a:ext cx="827739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Områdeschef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Verksamhetens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8" name="Figur 47"/>
          <p:cNvSpPr/>
          <p:nvPr/>
        </p:nvSpPr>
        <p:spPr>
          <a:xfrm>
            <a:off x="4570658" y="1667979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Figur 4"/>
          <p:cNvSpPr txBox="1"/>
          <p:nvPr/>
        </p:nvSpPr>
        <p:spPr>
          <a:xfrm>
            <a:off x="4637658" y="1981989"/>
            <a:ext cx="918714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Utbildningschef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Utbildnings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grpSp>
        <p:nvGrpSpPr>
          <p:cNvPr id="50" name="Grupp 49"/>
          <p:cNvGrpSpPr/>
          <p:nvPr/>
        </p:nvGrpSpPr>
        <p:grpSpPr>
          <a:xfrm>
            <a:off x="3994594" y="915566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51" name="Figur 5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Politisk nämnd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Utbildnings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resultat</a:t>
              </a:r>
            </a:p>
          </p:txBody>
        </p:sp>
      </p:grpSp>
      <p:sp>
        <p:nvSpPr>
          <p:cNvPr id="53" name="textruta 52"/>
          <p:cNvSpPr txBox="1"/>
          <p:nvPr/>
        </p:nvSpPr>
        <p:spPr>
          <a:xfrm>
            <a:off x="3131840" y="223069"/>
            <a:ext cx="2878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  <a:t>Alla ska lyckas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Lärande Engagemang Välbefinnande</a:t>
            </a:r>
          </a:p>
        </p:txBody>
      </p:sp>
      <p:pic>
        <p:nvPicPr>
          <p:cNvPr id="37" name="Bildobjekt 36">
            <a:extLst>
              <a:ext uri="{FF2B5EF4-FFF2-40B4-BE49-F238E27FC236}">
                <a16:creationId xmlns:a16="http://schemas.microsoft.com/office/drawing/2014/main" id="{C13EACA1-0018-443E-8962-8416BB076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441" y="2560602"/>
            <a:ext cx="2667305" cy="2159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71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l: nedåt 54">
            <a:extLst>
              <a:ext uri="{FF2B5EF4-FFF2-40B4-BE49-F238E27FC236}">
                <a16:creationId xmlns:a16="http://schemas.microsoft.com/office/drawing/2014/main" id="{13BE4F0F-96BB-4E49-B34C-A66953E99952}"/>
              </a:ext>
            </a:extLst>
          </p:cNvPr>
          <p:cNvSpPr/>
          <p:nvPr/>
        </p:nvSpPr>
        <p:spPr>
          <a:xfrm rot="16200000">
            <a:off x="4927804" y="1783760"/>
            <a:ext cx="227609" cy="2281707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2" name="textruta 31"/>
          <p:cNvSpPr txBox="1"/>
          <p:nvPr/>
        </p:nvSpPr>
        <p:spPr>
          <a:xfrm>
            <a:off x="331383" y="1666546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Utbildning för att skapa förutsättningar för att tillgodose barns/elevers behov av lärande, engagemang och välbefinnande?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323528" y="4227934"/>
            <a:ext cx="3577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eleverna avseende lärande, engagemang och välbefinnande?</a:t>
            </a:r>
          </a:p>
        </p:txBody>
      </p:sp>
      <p:sp>
        <p:nvSpPr>
          <p:cNvPr id="33" name="Pil: nedåt 32"/>
          <p:cNvSpPr/>
          <p:nvPr/>
        </p:nvSpPr>
        <p:spPr>
          <a:xfrm rot="10800000">
            <a:off x="1968127" y="4117551"/>
            <a:ext cx="227609" cy="155495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23527" y="3437587"/>
            <a:ext cx="3577233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personalen och skolan för att tillgodose elevers behov av lärande, engagemang och välbefinnande?</a:t>
            </a:r>
          </a:p>
        </p:txBody>
      </p:sp>
      <p:sp>
        <p:nvSpPr>
          <p:cNvPr id="34" name="Pil: nedåt 33"/>
          <p:cNvSpPr/>
          <p:nvPr/>
        </p:nvSpPr>
        <p:spPr>
          <a:xfrm rot="10800000">
            <a:off x="1979712" y="3261453"/>
            <a:ext cx="227609" cy="17439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0" name="textruta 29"/>
          <p:cNvSpPr txBox="1"/>
          <p:nvPr/>
        </p:nvSpPr>
        <p:spPr>
          <a:xfrm>
            <a:off x="323529" y="2581489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ledare och verksamhet för att skapa förutsättningar för att tillgodose elevers behov av lärande, engagemang och välbefinnande?</a:t>
            </a:r>
          </a:p>
        </p:txBody>
      </p:sp>
      <p:sp>
        <p:nvSpPr>
          <p:cNvPr id="35" name="Pil: nedåt 34"/>
          <p:cNvSpPr/>
          <p:nvPr/>
        </p:nvSpPr>
        <p:spPr>
          <a:xfrm rot="10800000">
            <a:off x="1991298" y="2365407"/>
            <a:ext cx="227609" cy="21782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9" name="Figur 38"/>
          <p:cNvSpPr/>
          <p:nvPr/>
        </p:nvSpPr>
        <p:spPr>
          <a:xfrm>
            <a:off x="3922586" y="3916434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igur 4"/>
          <p:cNvSpPr txBox="1"/>
          <p:nvPr/>
        </p:nvSpPr>
        <p:spPr>
          <a:xfrm>
            <a:off x="4066602" y="4178741"/>
            <a:ext cx="820662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Lärare och arbetslag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Undervisning resultat</a:t>
            </a:r>
          </a:p>
        </p:txBody>
      </p:sp>
      <p:sp>
        <p:nvSpPr>
          <p:cNvPr id="42" name="Figur 41"/>
          <p:cNvSpPr/>
          <p:nvPr/>
        </p:nvSpPr>
        <p:spPr>
          <a:xfrm>
            <a:off x="4557596" y="3173616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Figur 4"/>
          <p:cNvSpPr txBox="1"/>
          <p:nvPr/>
        </p:nvSpPr>
        <p:spPr>
          <a:xfrm>
            <a:off x="4774748" y="3435923"/>
            <a:ext cx="668657" cy="634775"/>
          </a:xfrm>
          <a:prstGeom prst="rect">
            <a:avLst/>
          </a:prstGeom>
          <a:solidFill>
            <a:srgbClr val="D9203E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Enhetschef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Enhetens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5" name="Figur 44"/>
          <p:cNvSpPr/>
          <p:nvPr/>
        </p:nvSpPr>
        <p:spPr>
          <a:xfrm>
            <a:off x="3961939" y="2421203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igur 4"/>
          <p:cNvSpPr txBox="1"/>
          <p:nvPr/>
        </p:nvSpPr>
        <p:spPr>
          <a:xfrm>
            <a:off x="4093732" y="2683510"/>
            <a:ext cx="827739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Områdeschef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Verksamhetens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8" name="Figur 47"/>
          <p:cNvSpPr/>
          <p:nvPr/>
        </p:nvSpPr>
        <p:spPr>
          <a:xfrm>
            <a:off x="4570658" y="1667979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Figur 4"/>
          <p:cNvSpPr txBox="1"/>
          <p:nvPr/>
        </p:nvSpPr>
        <p:spPr>
          <a:xfrm>
            <a:off x="4637658" y="1981989"/>
            <a:ext cx="918714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Utbildningschef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Utbildnings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grpSp>
        <p:nvGrpSpPr>
          <p:cNvPr id="50" name="Grupp 49"/>
          <p:cNvGrpSpPr/>
          <p:nvPr/>
        </p:nvGrpSpPr>
        <p:grpSpPr>
          <a:xfrm>
            <a:off x="3994594" y="915566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51" name="Figur 5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Politisk nämnd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Utbildnings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resultat</a:t>
              </a:r>
            </a:p>
          </p:txBody>
        </p:sp>
      </p:grpSp>
      <p:sp>
        <p:nvSpPr>
          <p:cNvPr id="53" name="textruta 52"/>
          <p:cNvSpPr txBox="1"/>
          <p:nvPr/>
        </p:nvSpPr>
        <p:spPr>
          <a:xfrm>
            <a:off x="3131840" y="223069"/>
            <a:ext cx="2878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  <a:t>Alla ska lyckas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Lärande Engagemang Välbefinnande</a:t>
            </a:r>
          </a:p>
        </p:txBody>
      </p: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F3EE8C28-A260-4AC3-9A81-6BAFB9F26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302" y="1616253"/>
            <a:ext cx="2568189" cy="31147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993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il: nedåt 53">
            <a:extLst>
              <a:ext uri="{FF2B5EF4-FFF2-40B4-BE49-F238E27FC236}">
                <a16:creationId xmlns:a16="http://schemas.microsoft.com/office/drawing/2014/main" id="{8C5B195E-25CA-4C06-B7B3-86B590300893}"/>
              </a:ext>
            </a:extLst>
          </p:cNvPr>
          <p:cNvSpPr/>
          <p:nvPr/>
        </p:nvSpPr>
        <p:spPr>
          <a:xfrm rot="16200000">
            <a:off x="4927807" y="752612"/>
            <a:ext cx="227609" cy="2281709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2" name="textruta 31"/>
          <p:cNvSpPr txBox="1"/>
          <p:nvPr/>
        </p:nvSpPr>
        <p:spPr>
          <a:xfrm>
            <a:off x="331383" y="1666546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Utbildning för att skapa förutsättningar för att tillgodose barns/elevers behov av lärande, engagemang och välbefinnande?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323528" y="4227934"/>
            <a:ext cx="3577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eleverna avseende lärande, engagemang och välbefinnande?</a:t>
            </a:r>
          </a:p>
        </p:txBody>
      </p:sp>
      <p:sp>
        <p:nvSpPr>
          <p:cNvPr id="33" name="Pil: nedåt 32"/>
          <p:cNvSpPr/>
          <p:nvPr/>
        </p:nvSpPr>
        <p:spPr>
          <a:xfrm rot="10800000">
            <a:off x="1968127" y="4117551"/>
            <a:ext cx="227609" cy="155495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9" name="textruta 28"/>
          <p:cNvSpPr txBox="1"/>
          <p:nvPr/>
        </p:nvSpPr>
        <p:spPr>
          <a:xfrm>
            <a:off x="323527" y="3437587"/>
            <a:ext cx="3577233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personalen och skolan för att tillgodose elevers behov av lärande, engagemang och välbefinnande?</a:t>
            </a:r>
          </a:p>
        </p:txBody>
      </p:sp>
      <p:sp>
        <p:nvSpPr>
          <p:cNvPr id="34" name="Pil: nedåt 33"/>
          <p:cNvSpPr/>
          <p:nvPr/>
        </p:nvSpPr>
        <p:spPr>
          <a:xfrm rot="10800000">
            <a:off x="1979712" y="3261453"/>
            <a:ext cx="227609" cy="17439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0" name="textruta 29"/>
          <p:cNvSpPr txBox="1"/>
          <p:nvPr/>
        </p:nvSpPr>
        <p:spPr>
          <a:xfrm>
            <a:off x="323529" y="2581489"/>
            <a:ext cx="3577234" cy="646331"/>
          </a:xfrm>
          <a:prstGeom prst="rect">
            <a:avLst/>
          </a:prstGeom>
          <a:noFill/>
          <a:ln>
            <a:solidFill>
              <a:srgbClr val="D492B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Vad behöver ledare och verksamhet för att skapa förutsättningar för att tillgodose elevers behov av lärande, engagemang och välbefinnande?</a:t>
            </a:r>
          </a:p>
        </p:txBody>
      </p:sp>
      <p:sp>
        <p:nvSpPr>
          <p:cNvPr id="35" name="Pil: nedåt 34"/>
          <p:cNvSpPr/>
          <p:nvPr/>
        </p:nvSpPr>
        <p:spPr>
          <a:xfrm rot="10800000">
            <a:off x="1991298" y="2365407"/>
            <a:ext cx="227609" cy="217822"/>
          </a:xfrm>
          <a:prstGeom prst="downArrow">
            <a:avLst>
              <a:gd name="adj1" fmla="val 50000"/>
              <a:gd name="adj2" fmla="val 80235"/>
            </a:avLst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39" name="Figur 38"/>
          <p:cNvSpPr/>
          <p:nvPr/>
        </p:nvSpPr>
        <p:spPr>
          <a:xfrm>
            <a:off x="3922586" y="3916434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igur 4"/>
          <p:cNvSpPr txBox="1"/>
          <p:nvPr/>
        </p:nvSpPr>
        <p:spPr>
          <a:xfrm>
            <a:off x="4066602" y="4178741"/>
            <a:ext cx="820662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Lärare och arbetslag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Undervisning resultat</a:t>
            </a:r>
          </a:p>
        </p:txBody>
      </p:sp>
      <p:sp>
        <p:nvSpPr>
          <p:cNvPr id="42" name="Figur 41"/>
          <p:cNvSpPr/>
          <p:nvPr/>
        </p:nvSpPr>
        <p:spPr>
          <a:xfrm>
            <a:off x="4557596" y="3173616"/>
            <a:ext cx="1080120" cy="1119795"/>
          </a:xfrm>
          <a:prstGeom prst="gear9">
            <a:avLst/>
          </a:prstGeom>
          <a:solidFill>
            <a:srgbClr val="D920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Figur 4"/>
          <p:cNvSpPr txBox="1"/>
          <p:nvPr/>
        </p:nvSpPr>
        <p:spPr>
          <a:xfrm>
            <a:off x="4774748" y="3435923"/>
            <a:ext cx="668657" cy="634775"/>
          </a:xfrm>
          <a:prstGeom prst="rect">
            <a:avLst/>
          </a:prstGeom>
          <a:solidFill>
            <a:srgbClr val="D9203E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Enhetschef 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Enhetens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5" name="Figur 44"/>
          <p:cNvSpPr/>
          <p:nvPr/>
        </p:nvSpPr>
        <p:spPr>
          <a:xfrm>
            <a:off x="3961939" y="2421203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igur 4"/>
          <p:cNvSpPr txBox="1"/>
          <p:nvPr/>
        </p:nvSpPr>
        <p:spPr>
          <a:xfrm>
            <a:off x="4093732" y="2683510"/>
            <a:ext cx="827739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Områdeschef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Verksamhetens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sp>
        <p:nvSpPr>
          <p:cNvPr id="48" name="Figur 47"/>
          <p:cNvSpPr/>
          <p:nvPr/>
        </p:nvSpPr>
        <p:spPr>
          <a:xfrm>
            <a:off x="4570658" y="1667979"/>
            <a:ext cx="1080120" cy="1119795"/>
          </a:xfrm>
          <a:prstGeom prst="gear9">
            <a:avLst/>
          </a:prstGeom>
          <a:solidFill>
            <a:srgbClr val="169F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Figur 4"/>
          <p:cNvSpPr txBox="1"/>
          <p:nvPr/>
        </p:nvSpPr>
        <p:spPr>
          <a:xfrm>
            <a:off x="4637658" y="1981989"/>
            <a:ext cx="918714" cy="6347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marL="0" marR="0" lvl="0" indent="0" algn="ctr" defTabSz="5778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Utbildningschef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Utbildnings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resultat</a:t>
            </a:r>
          </a:p>
        </p:txBody>
      </p:sp>
      <p:grpSp>
        <p:nvGrpSpPr>
          <p:cNvPr id="50" name="Grupp 49"/>
          <p:cNvGrpSpPr/>
          <p:nvPr/>
        </p:nvGrpSpPr>
        <p:grpSpPr>
          <a:xfrm>
            <a:off x="3994594" y="915566"/>
            <a:ext cx="1080120" cy="1119795"/>
            <a:chOff x="2823986" y="2016122"/>
            <a:chExt cx="2464149" cy="2464149"/>
          </a:xfrm>
          <a:solidFill>
            <a:srgbClr val="6FB157"/>
          </a:solidFill>
        </p:grpSpPr>
        <p:sp>
          <p:nvSpPr>
            <p:cNvPr id="51" name="Figur 50"/>
            <p:cNvSpPr/>
            <p:nvPr/>
          </p:nvSpPr>
          <p:spPr>
            <a:xfrm>
              <a:off x="2823986" y="2016122"/>
              <a:ext cx="2464149" cy="2464149"/>
            </a:xfrm>
            <a:prstGeom prst="gear9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Figur 4"/>
            <p:cNvSpPr txBox="1"/>
            <p:nvPr/>
          </p:nvSpPr>
          <p:spPr>
            <a:xfrm>
              <a:off x="3056459" y="2707112"/>
              <a:ext cx="1973668" cy="13968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Politisk nämnd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Utbildnings</a:t>
              </a:r>
              <a:b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</a:br>
              <a:r>
                <a:rPr kumimoji="0" lang="sv-S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utura Std Light"/>
                  <a:ea typeface="+mn-ea"/>
                  <a:cs typeface="+mn-cs"/>
                </a:rPr>
                <a:t>resultat</a:t>
              </a:r>
            </a:p>
          </p:txBody>
        </p:sp>
      </p:grpSp>
      <p:sp>
        <p:nvSpPr>
          <p:cNvPr id="53" name="textruta 52"/>
          <p:cNvSpPr txBox="1"/>
          <p:nvPr/>
        </p:nvSpPr>
        <p:spPr>
          <a:xfrm>
            <a:off x="3131840" y="223069"/>
            <a:ext cx="2878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  <a:t>Alla ska lyckas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Book" pitchFamily="34" charset="0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t>Lärande Engagemang Välbefinnande</a:t>
            </a:r>
          </a:p>
        </p:txBody>
      </p:sp>
      <p:pic>
        <p:nvPicPr>
          <p:cNvPr id="2050" name="Picture 2" descr="http://kvutis.se/wp-content/uploads/2018/08/skolplan.png">
            <a:extLst>
              <a:ext uri="{FF2B5EF4-FFF2-40B4-BE49-F238E27FC236}">
                <a16:creationId xmlns:a16="http://schemas.microsoft.com/office/drawing/2014/main" id="{65447BCB-097D-4FEB-BC8A-9F34C556E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9994">
            <a:off x="6236792" y="1134491"/>
            <a:ext cx="930717" cy="129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A33E8DF-95DD-4DED-BA3C-DF8860EB5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507" y="1229576"/>
            <a:ext cx="2037590" cy="11259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063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690892" y="0"/>
            <a:ext cx="1705644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150" name="Picture 6" descr="Primrose, Ängen Primrose, Blomma, Blomning,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58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75" y="4299941"/>
            <a:ext cx="822305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p 17">
            <a:extLst>
              <a:ext uri="{FF2B5EF4-FFF2-40B4-BE49-F238E27FC236}">
                <a16:creationId xmlns:a16="http://schemas.microsoft.com/office/drawing/2014/main" id="{D9E83BD1-3636-4276-A222-67EE5AC22DCB}"/>
              </a:ext>
            </a:extLst>
          </p:cNvPr>
          <p:cNvGrpSpPr/>
          <p:nvPr/>
        </p:nvGrpSpPr>
        <p:grpSpPr>
          <a:xfrm>
            <a:off x="2483768" y="843558"/>
            <a:ext cx="3683035" cy="3744414"/>
            <a:chOff x="2041093" y="607287"/>
            <a:chExt cx="5012210" cy="5085963"/>
          </a:xfrm>
        </p:grpSpPr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5A2C27E8-F849-424D-BEA5-D7298590B2F5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DB3A831D-E910-4183-8A39-A1E5F410B449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12A9921C-C66A-4A84-9560-BDB7BE021977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ED254C2B-3216-4CE0-885D-B0D4E1BDFE16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" name="textruta 23">
              <a:extLst>
                <a:ext uri="{FF2B5EF4-FFF2-40B4-BE49-F238E27FC236}">
                  <a16:creationId xmlns:a16="http://schemas.microsoft.com/office/drawing/2014/main" id="{84642104-3B91-4956-AC30-04CA00255B17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66DF58A3-8A69-4441-86B7-00892EB11E14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26" name="textruta 25">
              <a:extLst>
                <a:ext uri="{FF2B5EF4-FFF2-40B4-BE49-F238E27FC236}">
                  <a16:creationId xmlns:a16="http://schemas.microsoft.com/office/drawing/2014/main" id="{01D2F9E8-F495-4BF6-A949-F5AF5D793F50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27" name="textruta 26">
              <a:extLst>
                <a:ext uri="{FF2B5EF4-FFF2-40B4-BE49-F238E27FC236}">
                  <a16:creationId xmlns:a16="http://schemas.microsoft.com/office/drawing/2014/main" id="{0A4537CE-330D-4790-B2B4-3AFF4E5280B7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03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 22"/>
          <p:cNvGrpSpPr/>
          <p:nvPr/>
        </p:nvGrpSpPr>
        <p:grpSpPr>
          <a:xfrm>
            <a:off x="5076056" y="457532"/>
            <a:ext cx="1800200" cy="1728192"/>
            <a:chOff x="5436096" y="915566"/>
            <a:chExt cx="1800200" cy="1728192"/>
          </a:xfrm>
        </p:grpSpPr>
        <p:sp>
          <p:nvSpPr>
            <p:cNvPr id="14" name="Ellips 13"/>
            <p:cNvSpPr/>
            <p:nvPr/>
          </p:nvSpPr>
          <p:spPr>
            <a:xfrm>
              <a:off x="5436096" y="915566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sv-SE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ruta 17"/>
            <p:cNvSpPr txBox="1"/>
            <p:nvPr/>
          </p:nvSpPr>
          <p:spPr>
            <a:xfrm>
              <a:off x="5711718" y="1373890"/>
              <a:ext cx="12986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000" dirty="0"/>
                <a:t>Kunskaps-utveckling</a:t>
              </a:r>
            </a:p>
          </p:txBody>
        </p:sp>
      </p:grpSp>
      <p:grpSp>
        <p:nvGrpSpPr>
          <p:cNvPr id="24" name="Grupp 23"/>
          <p:cNvGrpSpPr/>
          <p:nvPr/>
        </p:nvGrpSpPr>
        <p:grpSpPr>
          <a:xfrm>
            <a:off x="6588224" y="1275606"/>
            <a:ext cx="1800200" cy="1728192"/>
            <a:chOff x="6876256" y="1851670"/>
            <a:chExt cx="1800200" cy="1728192"/>
          </a:xfrm>
        </p:grpSpPr>
        <p:sp>
          <p:nvSpPr>
            <p:cNvPr id="15" name="Ellips 14"/>
            <p:cNvSpPr/>
            <p:nvPr/>
          </p:nvSpPr>
          <p:spPr>
            <a:xfrm>
              <a:off x="6876256" y="1851670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sv-SE" dirty="0">
                <a:solidFill>
                  <a:schemeClr val="tx1"/>
                </a:solidFill>
              </a:endParaRPr>
            </a:p>
          </p:txBody>
        </p:sp>
        <p:sp>
          <p:nvSpPr>
            <p:cNvPr id="19" name="textruta 18"/>
            <p:cNvSpPr txBox="1"/>
            <p:nvPr/>
          </p:nvSpPr>
          <p:spPr>
            <a:xfrm>
              <a:off x="6981931" y="2513048"/>
              <a:ext cx="1664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000" dirty="0"/>
                <a:t>Undervisning</a:t>
              </a:r>
            </a:p>
          </p:txBody>
        </p:sp>
      </p:grpSp>
      <p:grpSp>
        <p:nvGrpSpPr>
          <p:cNvPr id="27" name="Grupp 26"/>
          <p:cNvGrpSpPr/>
          <p:nvPr/>
        </p:nvGrpSpPr>
        <p:grpSpPr>
          <a:xfrm>
            <a:off x="3530061" y="1203598"/>
            <a:ext cx="1834027" cy="1728192"/>
            <a:chOff x="3995936" y="1707654"/>
            <a:chExt cx="1834027" cy="1728192"/>
          </a:xfrm>
        </p:grpSpPr>
        <p:sp>
          <p:nvSpPr>
            <p:cNvPr id="13" name="Ellips 12"/>
            <p:cNvSpPr/>
            <p:nvPr/>
          </p:nvSpPr>
          <p:spPr>
            <a:xfrm>
              <a:off x="3995936" y="1707654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sv-SE" sz="2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ruta 19"/>
            <p:cNvSpPr txBox="1"/>
            <p:nvPr/>
          </p:nvSpPr>
          <p:spPr>
            <a:xfrm>
              <a:off x="4020856" y="2223904"/>
              <a:ext cx="1809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000" dirty="0"/>
                <a:t>Effekter av skolförbättring</a:t>
              </a:r>
            </a:p>
          </p:txBody>
        </p:sp>
      </p:grpSp>
      <p:grpSp>
        <p:nvGrpSpPr>
          <p:cNvPr id="26" name="Grupp 25"/>
          <p:cNvGrpSpPr/>
          <p:nvPr/>
        </p:nvGrpSpPr>
        <p:grpSpPr>
          <a:xfrm>
            <a:off x="4177401" y="2715766"/>
            <a:ext cx="1828117" cy="1728192"/>
            <a:chOff x="4527089" y="3003798"/>
            <a:chExt cx="1828117" cy="1728192"/>
          </a:xfrm>
        </p:grpSpPr>
        <p:sp>
          <p:nvSpPr>
            <p:cNvPr id="16" name="Ellips 15"/>
            <p:cNvSpPr/>
            <p:nvPr/>
          </p:nvSpPr>
          <p:spPr>
            <a:xfrm>
              <a:off x="4555006" y="3003798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7BB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sv-SE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ruta 20"/>
            <p:cNvSpPr txBox="1"/>
            <p:nvPr/>
          </p:nvSpPr>
          <p:spPr>
            <a:xfrm>
              <a:off x="4527089" y="3739847"/>
              <a:ext cx="1809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000" dirty="0"/>
                <a:t>Förutsättningar</a:t>
              </a:r>
            </a:p>
          </p:txBody>
        </p:sp>
      </p:grpSp>
      <p:grpSp>
        <p:nvGrpSpPr>
          <p:cNvPr id="25" name="Grupp 24"/>
          <p:cNvGrpSpPr/>
          <p:nvPr/>
        </p:nvGrpSpPr>
        <p:grpSpPr>
          <a:xfrm>
            <a:off x="5976156" y="2787774"/>
            <a:ext cx="1823231" cy="1728192"/>
            <a:chOff x="6014176" y="3075806"/>
            <a:chExt cx="1823231" cy="1728192"/>
          </a:xfrm>
        </p:grpSpPr>
        <p:sp>
          <p:nvSpPr>
            <p:cNvPr id="17" name="Ellips 16"/>
            <p:cNvSpPr/>
            <p:nvPr/>
          </p:nvSpPr>
          <p:spPr>
            <a:xfrm>
              <a:off x="6014176" y="3075806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sv-SE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ruta 21"/>
            <p:cNvSpPr txBox="1"/>
            <p:nvPr/>
          </p:nvSpPr>
          <p:spPr>
            <a:xfrm>
              <a:off x="6028300" y="3791820"/>
              <a:ext cx="1809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000" dirty="0"/>
                <a:t>Måluppfyllelse</a:t>
              </a:r>
            </a:p>
          </p:txBody>
        </p:sp>
      </p:grpSp>
      <p:pic>
        <p:nvPicPr>
          <p:cNvPr id="7170" name="Picture 2" descr="Linjal, Centimeter, Längd, Instrument, Åtgärd, Skol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64287">
            <a:off x="3158230" y="1247183"/>
            <a:ext cx="3725171" cy="263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illimeter, Mått, Åtgärd, Centimeter, Mätning, Längd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5938" l="10000" r="99896">
                        <a14:foregroundMark x1="14688" y1="58281" x2="19271" y2="47031"/>
                        <a14:foregroundMark x1="76667" y1="52812" x2="98750" y2="62813"/>
                        <a14:foregroundMark x1="76563" y1="62344" x2="96875" y2="87188"/>
                        <a14:foregroundMark x1="83333" y1="96250" x2="98438" y2="95938"/>
                        <a14:foregroundMark x1="98438" y1="95938" x2="99896" y2="9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921" y="1985095"/>
            <a:ext cx="4824219" cy="32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55563"/>
            <a:ext cx="2133600" cy="357187"/>
          </a:xfrm>
        </p:spPr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  <p:pic>
        <p:nvPicPr>
          <p:cNvPr id="4098" name="Picture 2" descr="Bildresultat fÃ¶r lektionsobservation">
            <a:extLst>
              <a:ext uri="{FF2B5EF4-FFF2-40B4-BE49-F238E27FC236}">
                <a16:creationId xmlns:a16="http://schemas.microsoft.com/office/drawing/2014/main" id="{7F744323-FFA4-4A56-81B8-17D4D45D22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33" b="97895" l="0" r="97032">
                        <a14:foregroundMark x1="6122" y1="57018" x2="7792" y2="79825"/>
                        <a14:foregroundMark x1="7792" y1="79825" x2="7792" y2="79825"/>
                        <a14:foregroundMark x1="74583" y1="11053" x2="85158" y2="20351"/>
                        <a14:foregroundMark x1="85158" y1="20351" x2="90167" y2="40175"/>
                        <a14:foregroundMark x1="90167" y1="40175" x2="81076" y2="78772"/>
                        <a14:foregroundMark x1="81076" y1="78772" x2="67161" y2="93158"/>
                        <a14:foregroundMark x1="67161" y1="93158" x2="55102" y2="95088"/>
                        <a14:foregroundMark x1="55102" y1="95088" x2="48237" y2="83333"/>
                        <a14:foregroundMark x1="48237" y1="83333" x2="45269" y2="70702"/>
                        <a14:foregroundMark x1="45269" y1="70702" x2="30612" y2="91053"/>
                        <a14:foregroundMark x1="30612" y1="91053" x2="19109" y2="88421"/>
                        <a14:foregroundMark x1="19109" y1="88421" x2="0" y2="72982"/>
                        <a14:foregroundMark x1="0" y1="72982" x2="0" y2="72982"/>
                        <a14:foregroundMark x1="97032" y1="37018" x2="96846" y2="95263"/>
                        <a14:foregroundMark x1="82189" y1="58596" x2="62709" y2="96316"/>
                        <a14:foregroundMark x1="62709" y1="96316" x2="5380" y2="97895"/>
                        <a14:foregroundMark x1="87570" y1="23509" x2="85343" y2="16316"/>
                        <a14:foregroundMark x1="85343" y1="16316" x2="74409" y2="5976"/>
                        <a14:foregroundMark x1="81076" y1="9298" x2="85343" y2="17193"/>
                        <a14:foregroundMark x1="69573" y1="8421" x2="72542" y2="13333"/>
                        <a14:foregroundMark x1="69573" y1="7368" x2="73284" y2="8070"/>
                        <a14:foregroundMark x1="78293" y1="7018" x2="79035" y2="9298"/>
                        <a14:backgroundMark x1="72727" y1="4211" x2="76623" y2="3158"/>
                        <a14:backgroundMark x1="62338" y1="56140" x2="61781" y2="46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395"/>
          <a:stretch/>
        </p:blipFill>
        <p:spPr bwMode="auto">
          <a:xfrm>
            <a:off x="2556092" y="-332363"/>
            <a:ext cx="6587908" cy="547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Grupp 67">
            <a:extLst>
              <a:ext uri="{FF2B5EF4-FFF2-40B4-BE49-F238E27FC236}">
                <a16:creationId xmlns:a16="http://schemas.microsoft.com/office/drawing/2014/main" id="{B8A729BF-8F4C-4721-947C-CFBD2F0F22BB}"/>
              </a:ext>
            </a:extLst>
          </p:cNvPr>
          <p:cNvGrpSpPr/>
          <p:nvPr/>
        </p:nvGrpSpPr>
        <p:grpSpPr>
          <a:xfrm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69" name="Frihandsfigur: Form 68">
              <a:extLst>
                <a:ext uri="{FF2B5EF4-FFF2-40B4-BE49-F238E27FC236}">
                  <a16:creationId xmlns:a16="http://schemas.microsoft.com/office/drawing/2014/main" id="{A071706B-F309-44CB-8FD3-97E8940BE5F6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70" name="Frihandsfigur: Form 69">
              <a:extLst>
                <a:ext uri="{FF2B5EF4-FFF2-40B4-BE49-F238E27FC236}">
                  <a16:creationId xmlns:a16="http://schemas.microsoft.com/office/drawing/2014/main" id="{9583D3E4-E78A-4DD2-AD98-C5B4AF5CC708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71" name="Frihandsfigur: Form 70">
              <a:extLst>
                <a:ext uri="{FF2B5EF4-FFF2-40B4-BE49-F238E27FC236}">
                  <a16:creationId xmlns:a16="http://schemas.microsoft.com/office/drawing/2014/main" id="{842DABB8-3506-4AEF-A9A7-72F9B07657BD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72" name="Frihandsfigur: Form 71">
              <a:extLst>
                <a:ext uri="{FF2B5EF4-FFF2-40B4-BE49-F238E27FC236}">
                  <a16:creationId xmlns:a16="http://schemas.microsoft.com/office/drawing/2014/main" id="{3CDA3181-4D6B-41E7-8F2F-8AE6E7D9DBE7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3" name="textruta 72">
              <a:extLst>
                <a:ext uri="{FF2B5EF4-FFF2-40B4-BE49-F238E27FC236}">
                  <a16:creationId xmlns:a16="http://schemas.microsoft.com/office/drawing/2014/main" id="{1C684021-436A-4E1B-9641-2758615F7FF0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74" name="textruta 73">
              <a:extLst>
                <a:ext uri="{FF2B5EF4-FFF2-40B4-BE49-F238E27FC236}">
                  <a16:creationId xmlns:a16="http://schemas.microsoft.com/office/drawing/2014/main" id="{0597D152-F2D2-4B24-A97D-5D366E3A29CE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75" name="textruta 74">
              <a:extLst>
                <a:ext uri="{FF2B5EF4-FFF2-40B4-BE49-F238E27FC236}">
                  <a16:creationId xmlns:a16="http://schemas.microsoft.com/office/drawing/2014/main" id="{898E10F0-46E3-4443-B490-3135D3EA38FC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76" name="textruta 75">
              <a:extLst>
                <a:ext uri="{FF2B5EF4-FFF2-40B4-BE49-F238E27FC236}">
                  <a16:creationId xmlns:a16="http://schemas.microsoft.com/office/drawing/2014/main" id="{AB276894-BB5E-4C82-8707-92DF994511C6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5262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218" name="Picture 2" descr="https://workingwithsparkle.files.wordpress.com/2008/05/800px-granny_smith_appl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99" b="90863" l="777" r="95078">
                        <a14:foregroundMark x1="9067" y1="60914" x2="7513" y2="36548"/>
                        <a14:foregroundMark x1="10104" y1="68782" x2="13472" y2="81980"/>
                        <a14:foregroundMark x1="13472" y1="81980" x2="18912" y2="86041"/>
                        <a14:foregroundMark x1="48446" y1="89340" x2="34197" y2="90863"/>
                        <a14:foregroundMark x1="34197" y1="90863" x2="8549" y2="79695"/>
                        <a14:foregroundMark x1="8549" y1="79695" x2="6995" y2="65990"/>
                        <a14:foregroundMark x1="6995" y1="65990" x2="7513" y2="73350"/>
                        <a14:foregroundMark x1="8031" y1="78426" x2="5181" y2="63959"/>
                        <a14:foregroundMark x1="5181" y1="63959" x2="5959" y2="35787"/>
                        <a14:foregroundMark x1="30829" y1="8629" x2="29275" y2="8629"/>
                        <a14:foregroundMark x1="44819" y1="7868" x2="34197" y2="8376"/>
                        <a14:foregroundMark x1="29275" y1="8629" x2="17617" y2="13198"/>
                        <a14:foregroundMark x1="19171" y1="14213" x2="31606" y2="10914"/>
                        <a14:foregroundMark x1="31606" y1="10914" x2="37306" y2="12183"/>
                        <a14:foregroundMark x1="43264" y1="10152" x2="58808" y2="6853"/>
                        <a14:foregroundMark x1="58808" y1="6853" x2="70207" y2="8629"/>
                        <a14:foregroundMark x1="89896" y1="24365" x2="92228" y2="52030"/>
                        <a14:foregroundMark x1="92228" y1="52030" x2="81347" y2="81218"/>
                        <a14:foregroundMark x1="81347" y1="81218" x2="68912" y2="89594"/>
                        <a14:foregroundMark x1="68912" y1="89594" x2="65544" y2="90863"/>
                        <a14:foregroundMark x1="93782" y1="51523" x2="94819" y2="36802"/>
                        <a14:foregroundMark x1="1295" y1="74619" x2="777" y2="69543"/>
                        <a14:backgroundMark x1="13472" y1="14975" x2="5699" y2="26396"/>
                        <a14:backgroundMark x1="5699" y1="26396" x2="5699" y2="26650"/>
                        <a14:backgroundMark x1="15026" y1="14467" x2="13212" y2="14975"/>
                        <a14:backgroundMark x1="16839" y1="12690" x2="14508" y2="15482"/>
                        <a14:backgroundMark x1="30570" y1="6091" x2="29534" y2="7868"/>
                        <a14:backgroundMark x1="95337" y1="30457" x2="95855" y2="33503"/>
                        <a14:backgroundMark x1="95078" y1="33503" x2="96891" y2="34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5406" y="627534"/>
            <a:ext cx="4311990" cy="440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ruta 27"/>
          <p:cNvSpPr txBox="1"/>
          <p:nvPr/>
        </p:nvSpPr>
        <p:spPr>
          <a:xfrm rot="19609276">
            <a:off x="3965782" y="82239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Lokaler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 rot="17497913">
            <a:off x="3375828" y="1638913"/>
            <a:ext cx="8034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>
                <a:latin typeface="Futura Std Light" panose="020B0402020204020303" pitchFamily="34" charset="0"/>
              </a:rPr>
              <a:t>Statistik</a:t>
            </a: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30" name="Rektangel 29"/>
          <p:cNvSpPr/>
          <p:nvPr/>
        </p:nvSpPr>
        <p:spPr>
          <a:xfrm rot="2475440">
            <a:off x="6795173" y="922974"/>
            <a:ext cx="8996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>
                <a:latin typeface="Futura Std Light" panose="020B0402020204020303" pitchFamily="34" charset="0"/>
              </a:rPr>
              <a:t>Ekonomi</a:t>
            </a: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31" name="Rektangel 30"/>
          <p:cNvSpPr/>
          <p:nvPr/>
        </p:nvSpPr>
        <p:spPr>
          <a:xfrm rot="4231629">
            <a:off x="7286998" y="1754402"/>
            <a:ext cx="10038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>
                <a:latin typeface="Futura Std Light" panose="020B0402020204020303" pitchFamily="34" charset="0"/>
              </a:rPr>
              <a:t>Utrustning</a:t>
            </a:r>
            <a:endParaRPr lang="sv-SE" dirty="0">
              <a:latin typeface="Futura Std Light" panose="020B0402020204020303" pitchFamily="34" charset="0"/>
            </a:endParaRPr>
          </a:p>
        </p:txBody>
      </p:sp>
      <p:sp>
        <p:nvSpPr>
          <p:cNvPr id="32" name="Rektangel 31"/>
          <p:cNvSpPr/>
          <p:nvPr/>
        </p:nvSpPr>
        <p:spPr>
          <a:xfrm>
            <a:off x="5220072" y="411510"/>
            <a:ext cx="1045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2400" dirty="0">
                <a:latin typeface="+mj-lt"/>
              </a:rPr>
              <a:t>Ramar</a:t>
            </a:r>
          </a:p>
        </p:txBody>
      </p:sp>
      <p:sp>
        <p:nvSpPr>
          <p:cNvPr id="33" name="textruta 32"/>
          <p:cNvSpPr txBox="1"/>
          <p:nvPr/>
        </p:nvSpPr>
        <p:spPr>
          <a:xfrm>
            <a:off x="5004048" y="1275606"/>
            <a:ext cx="1512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Formalia</a:t>
            </a:r>
            <a:endParaRPr lang="sv-SE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4" name="textruta 33"/>
          <p:cNvSpPr txBox="1"/>
          <p:nvPr/>
        </p:nvSpPr>
        <p:spPr>
          <a:xfrm rot="19116312">
            <a:off x="4301324" y="1485583"/>
            <a:ext cx="91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Planer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35" name="textruta 34"/>
          <p:cNvSpPr txBox="1"/>
          <p:nvPr/>
        </p:nvSpPr>
        <p:spPr>
          <a:xfrm rot="2799494">
            <a:off x="6379082" y="1819093"/>
            <a:ext cx="1271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Blanketter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36" name="textruta 35"/>
          <p:cNvSpPr txBox="1"/>
          <p:nvPr/>
        </p:nvSpPr>
        <p:spPr>
          <a:xfrm rot="17840614">
            <a:off x="3766884" y="2040039"/>
            <a:ext cx="1026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Rutiner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37" name="textruta 36"/>
          <p:cNvSpPr txBox="1"/>
          <p:nvPr/>
        </p:nvSpPr>
        <p:spPr>
          <a:xfrm>
            <a:off x="4932040" y="1894061"/>
            <a:ext cx="1636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Indikatorer</a:t>
            </a:r>
            <a:endParaRPr lang="sv-SE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8" name="textruta 37"/>
          <p:cNvSpPr txBox="1"/>
          <p:nvPr/>
        </p:nvSpPr>
        <p:spPr>
          <a:xfrm rot="18535366">
            <a:off x="4342357" y="2175494"/>
            <a:ext cx="929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Betyg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39" name="textruta 38"/>
          <p:cNvSpPr txBox="1"/>
          <p:nvPr/>
        </p:nvSpPr>
        <p:spPr>
          <a:xfrm rot="2724267">
            <a:off x="6411285" y="2418619"/>
            <a:ext cx="1055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Enkäter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40" name="textruta 39"/>
          <p:cNvSpPr txBox="1"/>
          <p:nvPr/>
        </p:nvSpPr>
        <p:spPr>
          <a:xfrm rot="17969325">
            <a:off x="4132589" y="2805918"/>
            <a:ext cx="639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NP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42" name="textruta 41"/>
          <p:cNvSpPr txBox="1"/>
          <p:nvPr/>
        </p:nvSpPr>
        <p:spPr>
          <a:xfrm>
            <a:off x="4875617" y="2643758"/>
            <a:ext cx="1640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Kärnan</a:t>
            </a:r>
            <a:endParaRPr lang="sv-SE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1" name="textruta 50"/>
          <p:cNvSpPr txBox="1"/>
          <p:nvPr/>
        </p:nvSpPr>
        <p:spPr>
          <a:xfrm rot="5867839">
            <a:off x="6434293" y="3302682"/>
            <a:ext cx="1293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Skattningar</a:t>
            </a:r>
            <a:endParaRPr lang="sv-SE" sz="2000" dirty="0">
              <a:latin typeface="Futura Std Light" panose="020B0402020204020303" pitchFamily="34" charset="0"/>
            </a:endParaRPr>
          </a:p>
        </p:txBody>
      </p:sp>
      <p:sp>
        <p:nvSpPr>
          <p:cNvPr id="52" name="Rektangel 51"/>
          <p:cNvSpPr/>
          <p:nvPr/>
        </p:nvSpPr>
        <p:spPr>
          <a:xfrm>
            <a:off x="2553616" y="0"/>
            <a:ext cx="6618406" cy="516403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3" name="Picture 2" descr="http://www.norrtalje.se/imagevault/publishedmedia/le6raidjc6j02ugt86ft/Dylan_Wiliam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60" b="100000" l="0" r="100000">
                        <a14:foregroundMark x1="10339" y1="79893" x2="0" y2="96113"/>
                        <a14:foregroundMark x1="25134" y1="79223" x2="31016" y2="99866"/>
                        <a14:foregroundMark x1="76114" y1="78954" x2="82709" y2="99866"/>
                        <a14:foregroundMark x1="72549" y1="74933" x2="88770" y2="83378"/>
                        <a14:foregroundMark x1="68449" y1="96515" x2="68984" y2="99866"/>
                        <a14:foregroundMark x1="97861" y1="82440" x2="99465" y2="99866"/>
                        <a14:backgroundMark x1="0" y1="61260" x2="0" y2="639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3616" y="2050068"/>
            <a:ext cx="2335047" cy="310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4.bp.blogspot.com/-19rXzkJBdcg/VI8RagJBOkI/AAAAAAAAAG4/c-HmOLoAOw8/s1600/209-John-Hattie-Kangaroo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1238" y1="79283" x2="66563" y2="99801"/>
                        <a14:foregroundMark x1="41176" y1="54183" x2="47678" y2="53984"/>
                        <a14:foregroundMark x1="30495" y1="81873" x2="19505" y2="89243"/>
                        <a14:foregroundMark x1="19505" y1="89243" x2="15789" y2="93825"/>
                        <a14:foregroundMark x1="33901" y1="73904" x2="33901" y2="73904"/>
                        <a14:backgroundMark x1="0" y1="65737" x2="23375" y2="73307"/>
                        <a14:backgroundMark x1="0" y1="52789" x2="28638" y2="60956"/>
                        <a14:backgroundMark x1="17183" y1="80279" x2="0" y2="97211"/>
                        <a14:backgroundMark x1="67337" y1="60159" x2="95356" y2="78685"/>
                        <a14:backgroundMark x1="67337" y1="73307" x2="99845" y2="89243"/>
                        <a14:backgroundMark x1="71207" y1="35657" x2="69350" y2="54183"/>
                        <a14:backgroundMark x1="69350" y1="54183" x2="83127" y2="45020"/>
                        <a14:backgroundMark x1="83127" y1="45020" x2="95820" y2="61155"/>
                        <a14:backgroundMark x1="95820" y1="61155" x2="88545" y2="39442"/>
                        <a14:backgroundMark x1="88545" y1="39442" x2="87616" y2="38446"/>
                        <a14:backgroundMark x1="64551" y1="54980" x2="63467" y2="66335"/>
                        <a14:backgroundMark x1="32972" y1="66733" x2="20124" y2="474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9872" y="2090577"/>
            <a:ext cx="3935414" cy="306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2" descr="http://i.vimeocdn.com/video/344331640_1280x72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4347" y1="17770" x2="73159" y2="21777"/>
                        <a14:foregroundMark x1="70903" y1="6969" x2="76010" y2="22822"/>
                        <a14:foregroundMark x1="55344" y1="2439" x2="61639" y2="2962"/>
                        <a14:foregroundMark x1="68106" y1="87170" x2="85492" y2="95255"/>
                        <a14:foregroundMark x1="85492" y1="95255" x2="88129" y2="99297"/>
                        <a14:foregroundMark x1="34532" y1="84886" x2="16187" y2="96485"/>
                        <a14:backgroundMark x1="69834" y1="1916" x2="73397" y2="2613"/>
                        <a14:backgroundMark x1="67102" y1="1394" x2="69359" y2="174"/>
                        <a14:backgroundMark x1="53088" y1="871" x2="52613" y2="348"/>
                        <a14:backgroundMark x1="57363" y1="1394" x2="56770" y2="174"/>
                        <a14:backgroundMark x1="62589" y1="1045" x2="62589" y2="348"/>
                        <a14:backgroundMark x1="66390" y1="2439" x2="66033" y2="174"/>
                        <a14:backgroundMark x1="35132" y1="69947" x2="36811" y2="78383"/>
                        <a14:backgroundMark x1="5036" y1="57645" x2="17746" y2="66784"/>
                        <a14:backgroundMark x1="17746" y1="66784" x2="10671" y2="86643"/>
                        <a14:backgroundMark x1="10671" y1="86643" x2="8873" y2="873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680"/>
          <a:stretch/>
        </p:blipFill>
        <p:spPr bwMode="auto">
          <a:xfrm>
            <a:off x="4860032" y="2631755"/>
            <a:ext cx="3466305" cy="251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Relaterad bild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035" b="99419" l="11385" r="100000">
                        <a14:foregroundMark x1="43077" y1="12209" x2="60615" y2="2035"/>
                        <a14:foregroundMark x1="60615" y1="2035" x2="88923" y2="16570"/>
                        <a14:foregroundMark x1="88923" y1="16570" x2="89538" y2="21221"/>
                        <a14:foregroundMark x1="47077" y1="87209" x2="32615" y2="94767"/>
                        <a14:foregroundMark x1="32615" y1="94767" x2="84308" y2="97384"/>
                        <a14:foregroundMark x1="84308" y1="97093" x2="99692" y2="97093"/>
                        <a14:foregroundMark x1="72308" y1="75000" x2="99692" y2="84012"/>
                        <a14:foregroundMark x1="99692" y1="96221" x2="99385" y2="96221"/>
                        <a14:foregroundMark x1="77846" y1="95930" x2="73538" y2="99419"/>
                        <a14:foregroundMark x1="99692" y1="79942" x2="99692" y2="79942"/>
                        <a14:backgroundMark x1="99692" y1="65698" x2="99385" y2="69767"/>
                        <a14:backgroundMark x1="54462" y1="581" x2="54462" y2="581"/>
                        <a14:backgroundMark x1="39692" y1="11919" x2="18462" y2="11047"/>
                        <a14:backgroundMark x1="18462" y1="11047" x2="18462" y2="11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45721" y="2596348"/>
            <a:ext cx="2426301" cy="256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Pratbubbla: rektangel med rundade hörn 56"/>
          <p:cNvSpPr/>
          <p:nvPr/>
        </p:nvSpPr>
        <p:spPr>
          <a:xfrm>
            <a:off x="4341312" y="134412"/>
            <a:ext cx="4191128" cy="565130"/>
          </a:xfrm>
          <a:prstGeom prst="wedgeRoundRectCallout">
            <a:avLst>
              <a:gd name="adj1" fmla="val -55965"/>
              <a:gd name="adj2" fmla="val 382930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3200" dirty="0">
                <a:solidFill>
                  <a:srgbClr val="510931"/>
                </a:solidFill>
              </a:rPr>
              <a:t>The black box</a:t>
            </a:r>
            <a:endParaRPr lang="sv-SE" dirty="0">
              <a:solidFill>
                <a:srgbClr val="510931"/>
              </a:solidFill>
            </a:endParaRPr>
          </a:p>
        </p:txBody>
      </p:sp>
      <p:sp>
        <p:nvSpPr>
          <p:cNvPr id="58" name="Pratbubbla: rektangel med rundade hörn 57"/>
          <p:cNvSpPr/>
          <p:nvPr/>
        </p:nvSpPr>
        <p:spPr>
          <a:xfrm>
            <a:off x="2817110" y="771550"/>
            <a:ext cx="4191128" cy="565130"/>
          </a:xfrm>
          <a:prstGeom prst="wedgeRoundRectCallout">
            <a:avLst>
              <a:gd name="adj1" fmla="val 11760"/>
              <a:gd name="adj2" fmla="val 200902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3200" dirty="0">
                <a:solidFill>
                  <a:srgbClr val="510931"/>
                </a:solidFill>
              </a:rPr>
              <a:t>Läraren i klassrummet</a:t>
            </a:r>
            <a:endParaRPr lang="sv-SE" dirty="0">
              <a:solidFill>
                <a:srgbClr val="510931"/>
              </a:solidFill>
            </a:endParaRPr>
          </a:p>
        </p:txBody>
      </p:sp>
      <p:sp>
        <p:nvSpPr>
          <p:cNvPr id="59" name="Pratbubbla: rektangel med rundade hörn 58"/>
          <p:cNvSpPr/>
          <p:nvPr/>
        </p:nvSpPr>
        <p:spPr>
          <a:xfrm>
            <a:off x="3909264" y="1419622"/>
            <a:ext cx="4191128" cy="565130"/>
          </a:xfrm>
          <a:prstGeom prst="wedgeRoundRectCallout">
            <a:avLst>
              <a:gd name="adj1" fmla="val 20623"/>
              <a:gd name="adj2" fmla="val 184047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3200" dirty="0">
                <a:solidFill>
                  <a:srgbClr val="510931"/>
                </a:solidFill>
              </a:rPr>
              <a:t>Vad behöver eleverna?</a:t>
            </a:r>
            <a:endParaRPr lang="sv-SE" dirty="0">
              <a:solidFill>
                <a:srgbClr val="510931"/>
              </a:solidFill>
            </a:endParaRPr>
          </a:p>
        </p:txBody>
      </p:sp>
      <p:sp>
        <p:nvSpPr>
          <p:cNvPr id="60" name="Pratbubbla: rektangel med rundade hörn 59"/>
          <p:cNvSpPr/>
          <p:nvPr/>
        </p:nvSpPr>
        <p:spPr>
          <a:xfrm>
            <a:off x="4793270" y="2067694"/>
            <a:ext cx="4191128" cy="565130"/>
          </a:xfrm>
          <a:prstGeom prst="wedgeRoundRectCallout">
            <a:avLst>
              <a:gd name="adj1" fmla="val 28123"/>
              <a:gd name="adj2" fmla="val 69436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3200" dirty="0">
                <a:solidFill>
                  <a:srgbClr val="510931"/>
                </a:solidFill>
              </a:rPr>
              <a:t>Kvalitetens brännpunkt</a:t>
            </a:r>
            <a:endParaRPr lang="sv-SE" dirty="0">
              <a:solidFill>
                <a:srgbClr val="510931"/>
              </a:solidFill>
            </a:endParaRPr>
          </a:p>
        </p:txBody>
      </p:sp>
      <p:grpSp>
        <p:nvGrpSpPr>
          <p:cNvPr id="72" name="Grupp 71">
            <a:extLst>
              <a:ext uri="{FF2B5EF4-FFF2-40B4-BE49-F238E27FC236}">
                <a16:creationId xmlns:a16="http://schemas.microsoft.com/office/drawing/2014/main" id="{CF3B594D-357F-4673-A12E-B936632E8EB1}"/>
              </a:ext>
            </a:extLst>
          </p:cNvPr>
          <p:cNvGrpSpPr/>
          <p:nvPr/>
        </p:nvGrpSpPr>
        <p:grpSpPr>
          <a:xfrm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73" name="Frihandsfigur: Form 72">
              <a:extLst>
                <a:ext uri="{FF2B5EF4-FFF2-40B4-BE49-F238E27FC236}">
                  <a16:creationId xmlns:a16="http://schemas.microsoft.com/office/drawing/2014/main" id="{B3DDA6D5-5DF3-4575-8748-B9B20C62E118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74" name="Frihandsfigur: Form 73">
              <a:extLst>
                <a:ext uri="{FF2B5EF4-FFF2-40B4-BE49-F238E27FC236}">
                  <a16:creationId xmlns:a16="http://schemas.microsoft.com/office/drawing/2014/main" id="{6F2391D4-83AC-4BB0-AE01-3E7F0F7A5BF1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75" name="Frihandsfigur: Form 74">
              <a:extLst>
                <a:ext uri="{FF2B5EF4-FFF2-40B4-BE49-F238E27FC236}">
                  <a16:creationId xmlns:a16="http://schemas.microsoft.com/office/drawing/2014/main" id="{02CFA97C-BC7C-438B-88D9-9DFC08600470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76" name="Frihandsfigur: Form 75">
              <a:extLst>
                <a:ext uri="{FF2B5EF4-FFF2-40B4-BE49-F238E27FC236}">
                  <a16:creationId xmlns:a16="http://schemas.microsoft.com/office/drawing/2014/main" id="{2A03CB56-398C-40BF-B58C-42BE14960588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7" name="textruta 76">
              <a:extLst>
                <a:ext uri="{FF2B5EF4-FFF2-40B4-BE49-F238E27FC236}">
                  <a16:creationId xmlns:a16="http://schemas.microsoft.com/office/drawing/2014/main" id="{6B5505C1-D9D2-4616-BCEF-603790B06988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78" name="textruta 77">
              <a:extLst>
                <a:ext uri="{FF2B5EF4-FFF2-40B4-BE49-F238E27FC236}">
                  <a16:creationId xmlns:a16="http://schemas.microsoft.com/office/drawing/2014/main" id="{29B27A41-9F73-4A45-B0EA-1A8A82EB7404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79" name="textruta 78">
              <a:extLst>
                <a:ext uri="{FF2B5EF4-FFF2-40B4-BE49-F238E27FC236}">
                  <a16:creationId xmlns:a16="http://schemas.microsoft.com/office/drawing/2014/main" id="{D86DB645-42B8-49C6-AB56-31AD60580B42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80" name="textruta 79">
              <a:extLst>
                <a:ext uri="{FF2B5EF4-FFF2-40B4-BE49-F238E27FC236}">
                  <a16:creationId xmlns:a16="http://schemas.microsoft.com/office/drawing/2014/main" id="{580FBC42-6ACE-4C9A-8857-95A9BE32A74C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907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51" grpId="0"/>
      <p:bldP spid="52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55563"/>
            <a:ext cx="2133600" cy="357187"/>
          </a:xfrm>
        </p:spPr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  <p:pic>
        <p:nvPicPr>
          <p:cNvPr id="28" name="Bildobjekt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92" y="638181"/>
            <a:ext cx="1725108" cy="201072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325" y="496682"/>
            <a:ext cx="1950391" cy="171502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0" name="Bildobjekt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79" y="3311545"/>
            <a:ext cx="2777966" cy="159178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Picture 2" descr="Bubbla, Kaukasiska, Trodde, Daydream, Dagdrömmar, Drö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0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92290" y="2787774"/>
            <a:ext cx="1822909" cy="235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Pratbubbla: rektangel med rundade hörn 36"/>
          <p:cNvSpPr/>
          <p:nvPr/>
        </p:nvSpPr>
        <p:spPr>
          <a:xfrm>
            <a:off x="3797333" y="3389572"/>
            <a:ext cx="1926795" cy="576064"/>
          </a:xfrm>
          <a:prstGeom prst="wedgeRoundRectCallout">
            <a:avLst>
              <a:gd name="adj1" fmla="val -57464"/>
              <a:gd name="adj2" fmla="val -26244"/>
              <a:gd name="adj3" fmla="val 16667"/>
            </a:avLst>
          </a:prstGeom>
          <a:solidFill>
            <a:srgbClr val="D8EABC"/>
          </a:solidFill>
          <a:ln w="31750" cmpd="thinThick">
            <a:solidFill>
              <a:srgbClr val="7BB71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sz="1600" dirty="0">
                <a:solidFill>
                  <a:srgbClr val="510931"/>
                </a:solidFill>
              </a:rPr>
              <a:t>Vilken bild ger underlagen?</a:t>
            </a:r>
            <a:endParaRPr lang="sv-SE" sz="1050" dirty="0">
              <a:solidFill>
                <a:srgbClr val="510931"/>
              </a:solidFill>
            </a:endParaRPr>
          </a:p>
        </p:txBody>
      </p:sp>
      <p:sp>
        <p:nvSpPr>
          <p:cNvPr id="11" name="AutoShape 6" descr="Bildresultat för skolinspektionen"/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4344" name="Picture 8" descr="Relaterad bil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82093" y="2043015"/>
            <a:ext cx="1050129" cy="81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Bildresultat för siris skolverke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3" y="2466240"/>
            <a:ext cx="1178940" cy="70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6" name="Pratbubbla: rad 14335"/>
          <p:cNvSpPr/>
          <p:nvPr/>
        </p:nvSpPr>
        <p:spPr>
          <a:xfrm>
            <a:off x="6420700" y="3057014"/>
            <a:ext cx="1911522" cy="677028"/>
          </a:xfrm>
          <a:prstGeom prst="borderCallout1">
            <a:avLst>
              <a:gd name="adj1" fmla="val 98959"/>
              <a:gd name="adj2" fmla="val 32553"/>
              <a:gd name="adj3" fmla="val 138615"/>
              <a:gd name="adj4" fmla="val 39831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Låga resultat i matematik</a:t>
            </a:r>
          </a:p>
        </p:txBody>
      </p:sp>
      <p:sp>
        <p:nvSpPr>
          <p:cNvPr id="44" name="Pratbubbla: rad 43"/>
          <p:cNvSpPr/>
          <p:nvPr/>
        </p:nvSpPr>
        <p:spPr>
          <a:xfrm>
            <a:off x="2637860" y="638181"/>
            <a:ext cx="1911522" cy="1005824"/>
          </a:xfrm>
          <a:prstGeom prst="borderCallout1">
            <a:avLst>
              <a:gd name="adj1" fmla="val 98959"/>
              <a:gd name="adj2" fmla="val 32553"/>
              <a:gd name="adj3" fmla="val 138615"/>
              <a:gd name="adj4" fmla="val 39831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Inte mycket inflytande i undervisningen</a:t>
            </a:r>
          </a:p>
        </p:txBody>
      </p:sp>
      <p:sp>
        <p:nvSpPr>
          <p:cNvPr id="45" name="Pratbubbla: rad 44"/>
          <p:cNvSpPr/>
          <p:nvPr/>
        </p:nvSpPr>
        <p:spPr>
          <a:xfrm>
            <a:off x="5130476" y="462350"/>
            <a:ext cx="1911522" cy="738366"/>
          </a:xfrm>
          <a:prstGeom prst="borderCallout1">
            <a:avLst>
              <a:gd name="adj1" fmla="val 98959"/>
              <a:gd name="adj2" fmla="val 32553"/>
              <a:gd name="adj3" fmla="val 138615"/>
              <a:gd name="adj4" fmla="val 39831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Dialog mellan arbetslag saknas</a:t>
            </a:r>
          </a:p>
        </p:txBody>
      </p:sp>
      <p:grpSp>
        <p:nvGrpSpPr>
          <p:cNvPr id="42" name="Grupp 41">
            <a:extLst>
              <a:ext uri="{FF2B5EF4-FFF2-40B4-BE49-F238E27FC236}">
                <a16:creationId xmlns:a16="http://schemas.microsoft.com/office/drawing/2014/main" id="{721DAC3B-F6AE-43EA-939D-469805AE242A}"/>
              </a:ext>
            </a:extLst>
          </p:cNvPr>
          <p:cNvGrpSpPr/>
          <p:nvPr/>
        </p:nvGrpSpPr>
        <p:grpSpPr>
          <a:xfrm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43" name="Frihandsfigur: Form 42">
              <a:extLst>
                <a:ext uri="{FF2B5EF4-FFF2-40B4-BE49-F238E27FC236}">
                  <a16:creationId xmlns:a16="http://schemas.microsoft.com/office/drawing/2014/main" id="{DAE003C0-F08A-4F62-A129-7BC0ABF0933E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46" name="Frihandsfigur: Form 45">
              <a:extLst>
                <a:ext uri="{FF2B5EF4-FFF2-40B4-BE49-F238E27FC236}">
                  <a16:creationId xmlns:a16="http://schemas.microsoft.com/office/drawing/2014/main" id="{A77805CA-D57C-4163-AF47-8979866611E1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47" name="Frihandsfigur: Form 46">
              <a:extLst>
                <a:ext uri="{FF2B5EF4-FFF2-40B4-BE49-F238E27FC236}">
                  <a16:creationId xmlns:a16="http://schemas.microsoft.com/office/drawing/2014/main" id="{30B85602-70D0-40AA-A626-BADCAE5D51F2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48" name="Frihandsfigur: Form 47">
              <a:extLst>
                <a:ext uri="{FF2B5EF4-FFF2-40B4-BE49-F238E27FC236}">
                  <a16:creationId xmlns:a16="http://schemas.microsoft.com/office/drawing/2014/main" id="{6BEE24F7-5D7A-44AF-ADDA-60B9A87C69B6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" name="textruta 48">
              <a:extLst>
                <a:ext uri="{FF2B5EF4-FFF2-40B4-BE49-F238E27FC236}">
                  <a16:creationId xmlns:a16="http://schemas.microsoft.com/office/drawing/2014/main" id="{99A00BBE-825A-49D4-8550-F9DA9FC766FC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50" name="textruta 49">
              <a:extLst>
                <a:ext uri="{FF2B5EF4-FFF2-40B4-BE49-F238E27FC236}">
                  <a16:creationId xmlns:a16="http://schemas.microsoft.com/office/drawing/2014/main" id="{85B7B994-DD33-4EB9-94B9-63BB17BF93DA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51" name="textruta 50">
              <a:extLst>
                <a:ext uri="{FF2B5EF4-FFF2-40B4-BE49-F238E27FC236}">
                  <a16:creationId xmlns:a16="http://schemas.microsoft.com/office/drawing/2014/main" id="{05BC9A0D-4C70-4353-8E90-F908E3392F37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52" name="textruta 51">
              <a:extLst>
                <a:ext uri="{FF2B5EF4-FFF2-40B4-BE49-F238E27FC236}">
                  <a16:creationId xmlns:a16="http://schemas.microsoft.com/office/drawing/2014/main" id="{573E103A-F22A-49CC-9DF9-1FBAA87FC5EB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603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4336" grpId="0" animBg="1"/>
      <p:bldP spid="44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690892" y="0"/>
            <a:ext cx="1705644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150" name="Picture 6" descr="Primrose, Ängen Primrose, Blomma, Blomning,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58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75" y="4299941"/>
            <a:ext cx="822305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atbubbla: rektangel med rundade hörn 7"/>
          <p:cNvSpPr/>
          <p:nvPr/>
        </p:nvSpPr>
        <p:spPr>
          <a:xfrm>
            <a:off x="3275856" y="666045"/>
            <a:ext cx="2160240" cy="792088"/>
          </a:xfrm>
          <a:prstGeom prst="wedgeRoundRectCallout">
            <a:avLst>
              <a:gd name="adj1" fmla="val -21793"/>
              <a:gd name="adj2" fmla="val 4485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1750" cmpd="thinThick">
            <a:solidFill>
              <a:srgbClr val="FF620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dirty="0">
                <a:solidFill>
                  <a:srgbClr val="510931"/>
                </a:solidFill>
              </a:rPr>
              <a:t>Problemområden identifieras</a:t>
            </a:r>
            <a:endParaRPr lang="sv-SE" sz="1100" dirty="0">
              <a:solidFill>
                <a:srgbClr val="510931"/>
              </a:solidFill>
            </a:endParaRPr>
          </a:p>
        </p:txBody>
      </p:sp>
      <p:sp>
        <p:nvSpPr>
          <p:cNvPr id="10" name="Pratbubbla: rad 9"/>
          <p:cNvSpPr/>
          <p:nvPr/>
        </p:nvSpPr>
        <p:spPr>
          <a:xfrm>
            <a:off x="3391361" y="1602149"/>
            <a:ext cx="1911522" cy="677028"/>
          </a:xfrm>
          <a:prstGeom prst="borderCallout1">
            <a:avLst>
              <a:gd name="adj1" fmla="val 98959"/>
              <a:gd name="adj2" fmla="val 32553"/>
              <a:gd name="adj3" fmla="val 97815"/>
              <a:gd name="adj4" fmla="val 32357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Låga resultat i matematik</a:t>
            </a:r>
          </a:p>
        </p:txBody>
      </p:sp>
      <p:sp>
        <p:nvSpPr>
          <p:cNvPr id="12" name="Pratbubbla: rad 11"/>
          <p:cNvSpPr/>
          <p:nvPr/>
        </p:nvSpPr>
        <p:spPr>
          <a:xfrm>
            <a:off x="3059832" y="2427734"/>
            <a:ext cx="2563777" cy="686583"/>
          </a:xfrm>
          <a:prstGeom prst="borderCallout1">
            <a:avLst>
              <a:gd name="adj1" fmla="val 460"/>
              <a:gd name="adj2" fmla="val -884"/>
              <a:gd name="adj3" fmla="val 2659"/>
              <a:gd name="adj4" fmla="val 450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Inte mycket inflytande i undervisningen</a:t>
            </a:r>
          </a:p>
        </p:txBody>
      </p:sp>
      <p:sp>
        <p:nvSpPr>
          <p:cNvPr id="13" name="Pratbubbla: rad 12"/>
          <p:cNvSpPr/>
          <p:nvPr/>
        </p:nvSpPr>
        <p:spPr>
          <a:xfrm>
            <a:off x="3391361" y="3258333"/>
            <a:ext cx="1911522" cy="738366"/>
          </a:xfrm>
          <a:prstGeom prst="borderCallout1">
            <a:avLst>
              <a:gd name="adj1" fmla="val 98959"/>
              <a:gd name="adj2" fmla="val 32553"/>
              <a:gd name="adj3" fmla="val 99915"/>
              <a:gd name="adj4" fmla="val 31858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Dialog mellan arbetslag saknas</a:t>
            </a:r>
          </a:p>
        </p:txBody>
      </p:sp>
      <p:grpSp>
        <p:nvGrpSpPr>
          <p:cNvPr id="37" name="Grupp 36">
            <a:extLst>
              <a:ext uri="{FF2B5EF4-FFF2-40B4-BE49-F238E27FC236}">
                <a16:creationId xmlns:a16="http://schemas.microsoft.com/office/drawing/2014/main" id="{5BB32083-1C46-4BD1-B9DD-3A2ED1CB9BB8}"/>
              </a:ext>
            </a:extLst>
          </p:cNvPr>
          <p:cNvGrpSpPr/>
          <p:nvPr/>
        </p:nvGrpSpPr>
        <p:grpSpPr>
          <a:xfrm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38" name="Frihandsfigur: Form 37">
              <a:extLst>
                <a:ext uri="{FF2B5EF4-FFF2-40B4-BE49-F238E27FC236}">
                  <a16:creationId xmlns:a16="http://schemas.microsoft.com/office/drawing/2014/main" id="{D42E20E9-E36F-484D-B0AA-53C74894B93B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39" name="Frihandsfigur: Form 38">
              <a:extLst>
                <a:ext uri="{FF2B5EF4-FFF2-40B4-BE49-F238E27FC236}">
                  <a16:creationId xmlns:a16="http://schemas.microsoft.com/office/drawing/2014/main" id="{03D0B6BB-E5D4-4C98-BE5B-D97534317E0D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40" name="Frihandsfigur: Form 39">
              <a:extLst>
                <a:ext uri="{FF2B5EF4-FFF2-40B4-BE49-F238E27FC236}">
                  <a16:creationId xmlns:a16="http://schemas.microsoft.com/office/drawing/2014/main" id="{41753499-E0B0-4115-AA2C-2978FF2C3369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41" name="Frihandsfigur: Form 40">
              <a:extLst>
                <a:ext uri="{FF2B5EF4-FFF2-40B4-BE49-F238E27FC236}">
                  <a16:creationId xmlns:a16="http://schemas.microsoft.com/office/drawing/2014/main" id="{23C9B3F3-C409-45DC-9E65-CE373D8401C3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textruta 41">
              <a:extLst>
                <a:ext uri="{FF2B5EF4-FFF2-40B4-BE49-F238E27FC236}">
                  <a16:creationId xmlns:a16="http://schemas.microsoft.com/office/drawing/2014/main" id="{F11A1018-703B-40C9-9C35-83912DAF54DF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43" name="textruta 42">
              <a:extLst>
                <a:ext uri="{FF2B5EF4-FFF2-40B4-BE49-F238E27FC236}">
                  <a16:creationId xmlns:a16="http://schemas.microsoft.com/office/drawing/2014/main" id="{40E72ADF-83FC-41A3-85C3-94670019AA58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44" name="textruta 43">
              <a:extLst>
                <a:ext uri="{FF2B5EF4-FFF2-40B4-BE49-F238E27FC236}">
                  <a16:creationId xmlns:a16="http://schemas.microsoft.com/office/drawing/2014/main" id="{CEE5651E-3B50-4D5A-8ABB-7785488DAEC7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45" name="textruta 44">
              <a:extLst>
                <a:ext uri="{FF2B5EF4-FFF2-40B4-BE49-F238E27FC236}">
                  <a16:creationId xmlns:a16="http://schemas.microsoft.com/office/drawing/2014/main" id="{1F6F2C51-4D45-4C5E-A7C3-F406E7C32F91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3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7690892" y="0"/>
            <a:ext cx="1705644" cy="5143500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150" name="Picture 6" descr="Primrose, Ängen Primrose, Blomma, Blomning, Ro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58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75" y="4299941"/>
            <a:ext cx="822305" cy="5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atbubbla: rektangel med rundade hörn 7"/>
          <p:cNvSpPr/>
          <p:nvPr/>
        </p:nvSpPr>
        <p:spPr>
          <a:xfrm>
            <a:off x="3275856" y="666045"/>
            <a:ext cx="2160240" cy="792088"/>
          </a:xfrm>
          <a:prstGeom prst="wedgeRoundRectCallout">
            <a:avLst>
              <a:gd name="adj1" fmla="val -21793"/>
              <a:gd name="adj2" fmla="val 4485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1750" cmpd="thinThick">
            <a:solidFill>
              <a:srgbClr val="FF620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sv-SE" dirty="0">
                <a:solidFill>
                  <a:srgbClr val="510931"/>
                </a:solidFill>
              </a:rPr>
              <a:t>Problemområden identifieras</a:t>
            </a:r>
            <a:endParaRPr lang="sv-SE" sz="1100" dirty="0">
              <a:solidFill>
                <a:srgbClr val="510931"/>
              </a:solidFill>
            </a:endParaRPr>
          </a:p>
        </p:txBody>
      </p:sp>
      <p:sp>
        <p:nvSpPr>
          <p:cNvPr id="10" name="Pratbubbla: rad 9"/>
          <p:cNvSpPr/>
          <p:nvPr/>
        </p:nvSpPr>
        <p:spPr>
          <a:xfrm>
            <a:off x="3391361" y="1602149"/>
            <a:ext cx="1911522" cy="677028"/>
          </a:xfrm>
          <a:prstGeom prst="borderCallout1">
            <a:avLst>
              <a:gd name="adj1" fmla="val 98959"/>
              <a:gd name="adj2" fmla="val 32553"/>
              <a:gd name="adj3" fmla="val 97815"/>
              <a:gd name="adj4" fmla="val 32357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Låga resultat i matematik</a:t>
            </a:r>
          </a:p>
        </p:txBody>
      </p:sp>
      <p:sp>
        <p:nvSpPr>
          <p:cNvPr id="12" name="Pratbubbla: rad 11"/>
          <p:cNvSpPr/>
          <p:nvPr/>
        </p:nvSpPr>
        <p:spPr>
          <a:xfrm>
            <a:off x="3059832" y="2427734"/>
            <a:ext cx="2563777" cy="686583"/>
          </a:xfrm>
          <a:prstGeom prst="borderCallout1">
            <a:avLst>
              <a:gd name="adj1" fmla="val 460"/>
              <a:gd name="adj2" fmla="val -884"/>
              <a:gd name="adj3" fmla="val 2659"/>
              <a:gd name="adj4" fmla="val 450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Inte mycket inflytande i undervisningen</a:t>
            </a:r>
          </a:p>
        </p:txBody>
      </p:sp>
      <p:sp>
        <p:nvSpPr>
          <p:cNvPr id="13" name="Pratbubbla: rad 12"/>
          <p:cNvSpPr/>
          <p:nvPr/>
        </p:nvSpPr>
        <p:spPr>
          <a:xfrm>
            <a:off x="3391361" y="3258333"/>
            <a:ext cx="1911522" cy="738366"/>
          </a:xfrm>
          <a:prstGeom prst="borderCallout1">
            <a:avLst>
              <a:gd name="adj1" fmla="val 98959"/>
              <a:gd name="adj2" fmla="val 32553"/>
              <a:gd name="adj3" fmla="val 99915"/>
              <a:gd name="adj4" fmla="val 31858"/>
            </a:avLst>
          </a:prstGeom>
          <a:solidFill>
            <a:schemeClr val="bg1"/>
          </a:solidFill>
          <a:ln w="25400">
            <a:solidFill>
              <a:srgbClr val="4C9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Dialog mellan arbetslag saknas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7D89944F-E2A6-4347-AEC0-AEC4158C956C}"/>
              </a:ext>
            </a:extLst>
          </p:cNvPr>
          <p:cNvGrpSpPr/>
          <p:nvPr/>
        </p:nvGrpSpPr>
        <p:grpSpPr>
          <a:xfrm>
            <a:off x="353" y="-20538"/>
            <a:ext cx="8094533" cy="5164038"/>
            <a:chOff x="-24358" y="267494"/>
            <a:chExt cx="7729716" cy="4876006"/>
          </a:xfrm>
        </p:grpSpPr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59D344B2-28C0-47A0-B876-57578FBCD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313" b="95391" l="2865" r="98125">
                          <a14:foregroundMark x1="11667" y1="18281" x2="83229" y2="24375"/>
                          <a14:foregroundMark x1="97154" y1="63387" x2="98438" y2="83203"/>
                          <a14:foregroundMark x1="96967" y1="60498" x2="96939" y2="60070"/>
                          <a14:foregroundMark x1="93802" y1="11641" x2="95675" y2="40547"/>
                          <a14:foregroundMark x1="98438" y1="83203" x2="94844" y2="91875"/>
                          <a14:foregroundMark x1="94844" y1="91875" x2="21667" y2="85859"/>
                          <a14:foregroundMark x1="21667" y1="85859" x2="11771" y2="77734"/>
                          <a14:foregroundMark x1="11771" y1="77734" x2="7604" y2="65547"/>
                          <a14:foregroundMark x1="7482" y1="37879" x2="7396" y2="18359"/>
                          <a14:foregroundMark x1="7604" y1="65547" x2="7580" y2="59979"/>
                          <a14:foregroundMark x1="7396" y1="18359" x2="10729" y2="10391"/>
                          <a14:foregroundMark x1="10729" y1="10391" x2="18958" y2="8906"/>
                          <a14:foregroundMark x1="18958" y1="8906" x2="47917" y2="11094"/>
                          <a14:foregroundMark x1="47917" y1="11094" x2="70469" y2="9063"/>
                          <a14:foregroundMark x1="70469" y1="9063" x2="76615" y2="9219"/>
                          <a14:foregroundMark x1="76615" y1="9219" x2="78802" y2="8672"/>
                          <a14:foregroundMark x1="94792" y1="33438" x2="40208" y2="36875"/>
                          <a14:foregroundMark x1="40208" y1="36875" x2="11823" y2="31172"/>
                          <a14:foregroundMark x1="3543" y1="60394" x2="3438" y2="69375"/>
                          <a14:foregroundMark x1="4167" y1="7109" x2="3811" y2="37585"/>
                          <a14:foregroundMark x1="3438" y1="69375" x2="7344" y2="90078"/>
                          <a14:foregroundMark x1="7344" y1="90078" x2="39635" y2="98906"/>
                          <a14:foregroundMark x1="39635" y1="98906" x2="57240" y2="99688"/>
                          <a14:foregroundMark x1="57240" y1="99688" x2="77188" y2="96875"/>
                          <a14:foregroundMark x1="77188" y1="96875" x2="90677" y2="96953"/>
                          <a14:foregroundMark x1="90677" y1="96953" x2="98177" y2="95391"/>
                          <a14:foregroundMark x1="98177" y1="95391" x2="93542" y2="84219"/>
                          <a14:foregroundMark x1="93542" y1="84219" x2="64844" y2="77969"/>
                          <a14:foregroundMark x1="64844" y1="77969" x2="24531" y2="79688"/>
                          <a14:foregroundMark x1="24531" y1="79688" x2="24063" y2="79531"/>
                          <a14:foregroundMark x1="3281" y1="5313" x2="2865" y2="35313"/>
                          <a14:foregroundMark x1="41927" y1="38359" x2="44427" y2="38926"/>
                          <a14:foregroundMark x1="56110" y1="39207" x2="60417" y2="38906"/>
                          <a14:foregroundMark x1="45469" y1="38516" x2="47865" y2="37969"/>
                          <a14:foregroundMark x1="51510" y1="38906" x2="54740" y2="38906"/>
                          <a14:foregroundMark x1="12969" y1="61172" x2="16354" y2="61172"/>
                          <a14:backgroundMark x1="5156" y1="48281" x2="33125" y2="50078"/>
                          <a14:backgroundMark x1="2396" y1="43281" x2="3125" y2="56797"/>
                          <a14:backgroundMark x1="1406" y1="41484" x2="7969" y2="40469"/>
                          <a14:backgroundMark x1="7969" y1="40469" x2="5625" y2="57969"/>
                          <a14:backgroundMark x1="3281" y1="39219" x2="9583" y2="39219"/>
                          <a14:backgroundMark x1="9583" y1="39219" x2="9896" y2="39297"/>
                          <a14:backgroundMark x1="3854" y1="37969" x2="3281" y2="37969"/>
                          <a14:backgroundMark x1="7448" y1="37734" x2="7292" y2="40547"/>
                          <a14:backgroundMark x1="3906" y1="37578" x2="4010" y2="40781"/>
                          <a14:backgroundMark x1="7396" y1="37891" x2="7656" y2="42109"/>
                          <a14:backgroundMark x1="3385" y1="42266" x2="3906" y2="49141"/>
                          <a14:backgroundMark x1="7552" y1="50938" x2="7292" y2="59688"/>
                          <a14:backgroundMark x1="2135" y1="59453" x2="8958" y2="58750"/>
                          <a14:backgroundMark x1="8958" y1="58750" x2="9271" y2="58750"/>
                          <a14:backgroundMark x1="3646" y1="49141" x2="3854" y2="57813"/>
                          <a14:backgroundMark x1="7292" y1="49453" x2="7396" y2="58906"/>
                          <a14:backgroundMark x1="7396" y1="58906" x2="7135" y2="50781"/>
                          <a14:backgroundMark x1="92813" y1="43750" x2="72604" y2="48750"/>
                          <a14:backgroundMark x1="93906" y1="53984" x2="70365" y2="55078"/>
                          <a14:backgroundMark x1="94792" y1="40938" x2="96146" y2="60625"/>
                          <a14:backgroundMark x1="96042" y1="41016" x2="95573" y2="44766"/>
                          <a14:backgroundMark x1="95521" y1="40938" x2="96302" y2="47344"/>
                          <a14:backgroundMark x1="95938" y1="40391" x2="95781" y2="42500"/>
                          <a14:backgroundMark x1="95833" y1="40000" x2="94948" y2="40391"/>
                          <a14:backgroundMark x1="95677" y1="40547" x2="95833" y2="42656"/>
                          <a14:backgroundMark x1="66719" y1="41563" x2="29010" y2="45859"/>
                          <a14:backgroundMark x1="29010" y1="45859" x2="71406" y2="54922"/>
                          <a14:backgroundMark x1="71406" y1="54922" x2="50885" y2="53281"/>
                          <a14:backgroundMark x1="50885" y1="53281" x2="58802" y2="54844"/>
                          <a14:backgroundMark x1="58802" y1="54844" x2="65156" y2="54063"/>
                          <a14:backgroundMark x1="65156" y1="54063" x2="65313" y2="54141"/>
                          <a14:backgroundMark x1="78281" y1="61406" x2="75938" y2="61406"/>
                          <a14:backgroundMark x1="96406" y1="61875" x2="96406" y2="60625"/>
                          <a14:backgroundMark x1="96927" y1="62344" x2="96771" y2="59297"/>
                          <a14:backgroundMark x1="40156" y1="55078" x2="59271" y2="55469"/>
                          <a14:backgroundMark x1="49777" y1="40748" x2="51615" y2="40781"/>
                          <a14:backgroundMark x1="43021" y1="40625" x2="46927" y2="40696"/>
                          <a14:backgroundMark x1="45008" y1="39705" x2="48052" y2="39942"/>
                          <a14:backgroundMark x1="41771" y1="39453" x2="44889" y2="39696"/>
                          <a14:backgroundMark x1="58385" y1="60078" x2="40938" y2="60234"/>
                          <a14:backgroundMark x1="60938" y1="40938" x2="47865" y2="40234"/>
                          <a14:backgroundMark x1="53333" y1="40391" x2="47292" y2="40156"/>
                          <a14:backgroundMark x1="59688" y1="40234" x2="45938" y2="40313"/>
                          <a14:backgroundMark x1="45938" y1="40313" x2="52292" y2="40156"/>
                          <a14:backgroundMark x1="52292" y1="40156" x2="57031" y2="40391"/>
                          <a14:backgroundMark x1="44271" y1="39297" x2="48073" y2="392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t="61489" r="7982" b="21764"/>
            <a:stretch/>
          </p:blipFill>
          <p:spPr>
            <a:xfrm>
              <a:off x="2483768" y="3363838"/>
              <a:ext cx="2136987" cy="864096"/>
            </a:xfrm>
            <a:prstGeom prst="rect">
              <a:avLst/>
            </a:prstGeom>
          </p:spPr>
        </p:pic>
        <p:pic>
          <p:nvPicPr>
            <p:cNvPr id="3" name="Bildobjekt 2">
              <a:extLst>
                <a:ext uri="{FF2B5EF4-FFF2-40B4-BE49-F238E27FC236}">
                  <a16:creationId xmlns:a16="http://schemas.microsoft.com/office/drawing/2014/main" id="{78004534-EBA0-4607-87EC-43D4F76281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620" b="100000" l="2713" r="98122">
                          <a14:foregroundMark x1="11528" y1="19339" x2="83203" y2="25785"/>
                          <a14:foregroundMark x1="97131" y1="67025" x2="98435" y2="88017"/>
                          <a14:foregroundMark x1="96974" y1="63967" x2="96922" y2="63554"/>
                          <a14:foregroundMark x1="93792" y1="12314" x2="95670" y2="42893"/>
                          <a14:foregroundMark x1="98435" y1="88017" x2="94836" y2="97190"/>
                          <a14:foregroundMark x1="94836" y1="97190" x2="21544" y2="90826"/>
                          <a14:foregroundMark x1="21544" y1="90826" x2="11633" y2="82231"/>
                          <a14:foregroundMark x1="11633" y1="82231" x2="7460" y2="69339"/>
                          <a14:foregroundMark x1="7355" y1="40083" x2="7251" y2="19421"/>
                          <a14:foregroundMark x1="7460" y1="69339" x2="7460" y2="63471"/>
                          <a14:foregroundMark x1="7251" y1="19421" x2="10589" y2="10992"/>
                          <a14:foregroundMark x1="10589" y1="10992" x2="18832" y2="9421"/>
                          <a14:foregroundMark x1="18832" y1="9421" x2="47835" y2="11736"/>
                          <a14:foregroundMark x1="47835" y1="11736" x2="70423" y2="9587"/>
                          <a14:foregroundMark x1="70423" y1="9587" x2="76578" y2="9752"/>
                          <a14:foregroundMark x1="76578" y1="9752" x2="78769" y2="9174"/>
                          <a14:foregroundMark x1="94784" y1="35372" x2="40115" y2="39008"/>
                          <a14:foregroundMark x1="40115" y1="39008" x2="11685" y2="32975"/>
                          <a14:foregroundMark x1="3391" y1="63884" x2="3286" y2="73388"/>
                          <a14:foregroundMark x1="4017" y1="7521" x2="3652" y2="39752"/>
                          <a14:foregroundMark x1="3286" y1="73388" x2="7199" y2="95289"/>
                          <a14:foregroundMark x1="7199" y1="95289" x2="23213" y2="99917"/>
                          <a14:foregroundMark x1="93532" y1="89091" x2="97809" y2="99917"/>
                          <a14:foregroundMark x1="93532" y1="89091" x2="64789" y2="82479"/>
                          <a14:foregroundMark x1="64789" y1="82479" x2="24413" y2="84298"/>
                          <a14:foregroundMark x1="24413" y1="84298" x2="23944" y2="84132"/>
                          <a14:foregroundMark x1="3130" y1="5620" x2="2713" y2="37355"/>
                          <a14:foregroundMark x1="41836" y1="40579" x2="44340" y2="41157"/>
                          <a14:foregroundMark x1="56025" y1="41488" x2="60355" y2="41157"/>
                          <a14:foregroundMark x1="45383" y1="40744" x2="47783" y2="40165"/>
                          <a14:foregroundMark x1="51435" y1="41157" x2="54669" y2="41157"/>
                          <a14:foregroundMark x1="12833" y1="64711" x2="16223" y2="64711"/>
                          <a14:foregroundMark x1="17110" y1="66198" x2="25091" y2="64959"/>
                          <a14:backgroundMark x1="5008" y1="51074" x2="33020" y2="52975"/>
                          <a14:backgroundMark x1="2243" y1="45785" x2="2973" y2="60083"/>
                          <a14:backgroundMark x1="1252" y1="43884" x2="7825" y2="42810"/>
                          <a14:backgroundMark x1="7825" y1="42810" x2="5477" y2="61322"/>
                          <a14:backgroundMark x1="3130" y1="41488" x2="9442" y2="41488"/>
                          <a14:backgroundMark x1="9442" y1="41488" x2="9755" y2="41570"/>
                          <a14:backgroundMark x1="3704" y1="40165" x2="3130" y2="40165"/>
                          <a14:backgroundMark x1="7303" y1="39917" x2="7147" y2="42893"/>
                          <a14:backgroundMark x1="3756" y1="39752" x2="3860" y2="43140"/>
                          <a14:backgroundMark x1="7251" y1="40083" x2="7512" y2="44545"/>
                          <a14:backgroundMark x1="3234" y1="44711" x2="3756" y2="51983"/>
                          <a14:backgroundMark x1="7407" y1="53884" x2="7147" y2="63140"/>
                          <a14:backgroundMark x1="1982" y1="62893" x2="8816" y2="62149"/>
                          <a14:backgroundMark x1="8816" y1="62149" x2="9129" y2="62149"/>
                          <a14:backgroundMark x1="3495" y1="51983" x2="3704" y2="61157"/>
                          <a14:backgroundMark x1="7147" y1="52314" x2="7251" y2="62314"/>
                          <a14:backgroundMark x1="7251" y1="62314" x2="6990" y2="53719"/>
                          <a14:backgroundMark x1="92801" y1="46281" x2="72561" y2="51570"/>
                          <a14:backgroundMark x1="93897" y1="57107" x2="70318" y2="58264"/>
                          <a14:backgroundMark x1="94784" y1="43306" x2="96140" y2="64132"/>
                          <a14:backgroundMark x1="96035" y1="43388" x2="95566" y2="47355"/>
                          <a14:backgroundMark x1="95514" y1="43306" x2="96296" y2="50083"/>
                          <a14:backgroundMark x1="95931" y1="42727" x2="95775" y2="44959"/>
                          <a14:backgroundMark x1="95827" y1="42314" x2="94940" y2="42727"/>
                          <a14:backgroundMark x1="95670" y1="42893" x2="95827" y2="45124"/>
                          <a14:backgroundMark x1="66667" y1="43967" x2="28899" y2="48512"/>
                          <a14:backgroundMark x1="28899" y1="48512" x2="71362" y2="58099"/>
                          <a14:backgroundMark x1="71362" y1="58099" x2="50809" y2="56364"/>
                          <a14:backgroundMark x1="50809" y1="56364" x2="58738" y2="58017"/>
                          <a14:backgroundMark x1="58738" y1="58017" x2="65102" y2="57190"/>
                          <a14:backgroundMark x1="65102" y1="57190" x2="65258" y2="57273"/>
                          <a14:backgroundMark x1="78247" y1="64959" x2="75900" y2="64959"/>
                          <a14:backgroundMark x1="96401" y1="65455" x2="96401" y2="64132"/>
                          <a14:backgroundMark x1="96922" y1="65950" x2="96766" y2="62727"/>
                          <a14:backgroundMark x1="40063" y1="58264" x2="59207" y2="58678"/>
                          <a14:backgroundMark x1="49713" y1="43140" x2="51539" y2="43140"/>
                          <a14:backgroundMark x1="42932" y1="42975" x2="46844" y2="43058"/>
                          <a14:backgroundMark x1="44914" y1="41983" x2="47992" y2="42231"/>
                          <a14:backgroundMark x1="41680" y1="41736" x2="44810" y2="41983"/>
                          <a14:backgroundMark x1="58320" y1="63554" x2="40845" y2="63719"/>
                          <a14:backgroundMark x1="60876" y1="43306" x2="47783" y2="42562"/>
                          <a14:backgroundMark x1="53260" y1="42727" x2="47209" y2="42479"/>
                          <a14:backgroundMark x1="59624" y1="42562" x2="45853" y2="42645"/>
                          <a14:backgroundMark x1="45853" y1="42645" x2="52217" y2="42479"/>
                          <a14:backgroundMark x1="52217" y1="42479" x2="56964" y2="42727"/>
                          <a14:backgroundMark x1="44184" y1="41570" x2="47992" y2="41488"/>
                          <a14:backgroundMark x1="39906" y1="66198" x2="42775" y2="699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/>
            <a:stretch/>
          </p:blipFill>
          <p:spPr>
            <a:xfrm>
              <a:off x="-24358" y="267494"/>
              <a:ext cx="7729716" cy="4876006"/>
            </a:xfrm>
            <a:prstGeom prst="rect">
              <a:avLst/>
            </a:prstGeom>
          </p:spPr>
        </p:pic>
      </p:grpSp>
      <p:grpSp>
        <p:nvGrpSpPr>
          <p:cNvPr id="36" name="Grupp 35">
            <a:extLst>
              <a:ext uri="{FF2B5EF4-FFF2-40B4-BE49-F238E27FC236}">
                <a16:creationId xmlns:a16="http://schemas.microsoft.com/office/drawing/2014/main" id="{6F4E849A-3761-476E-A4CF-4F89AF965141}"/>
              </a:ext>
            </a:extLst>
          </p:cNvPr>
          <p:cNvGrpSpPr/>
          <p:nvPr/>
        </p:nvGrpSpPr>
        <p:grpSpPr>
          <a:xfrm rot="16200000"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37" name="Frihandsfigur: Form 36">
              <a:extLst>
                <a:ext uri="{FF2B5EF4-FFF2-40B4-BE49-F238E27FC236}">
                  <a16:creationId xmlns:a16="http://schemas.microsoft.com/office/drawing/2014/main" id="{CFF0D061-2CF0-4EC9-AD8B-30733B4872B9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38" name="Frihandsfigur: Form 37">
              <a:extLst>
                <a:ext uri="{FF2B5EF4-FFF2-40B4-BE49-F238E27FC236}">
                  <a16:creationId xmlns:a16="http://schemas.microsoft.com/office/drawing/2014/main" id="{4FBF6920-7092-4DB6-859A-09C7555D9624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9" name="Frihandsfigur: Form 38">
              <a:extLst>
                <a:ext uri="{FF2B5EF4-FFF2-40B4-BE49-F238E27FC236}">
                  <a16:creationId xmlns:a16="http://schemas.microsoft.com/office/drawing/2014/main" id="{B4EE9AD3-613E-4EAC-A77D-B958569F4214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40" name="Frihandsfigur: Form 39">
              <a:extLst>
                <a:ext uri="{FF2B5EF4-FFF2-40B4-BE49-F238E27FC236}">
                  <a16:creationId xmlns:a16="http://schemas.microsoft.com/office/drawing/2014/main" id="{F2FA19BB-327A-46B5-9365-DC7D90A37257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textruta 40">
              <a:extLst>
                <a:ext uri="{FF2B5EF4-FFF2-40B4-BE49-F238E27FC236}">
                  <a16:creationId xmlns:a16="http://schemas.microsoft.com/office/drawing/2014/main" id="{0460F3DD-62D2-4A93-8E35-77EA0F298988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42" name="textruta 41">
              <a:extLst>
                <a:ext uri="{FF2B5EF4-FFF2-40B4-BE49-F238E27FC236}">
                  <a16:creationId xmlns:a16="http://schemas.microsoft.com/office/drawing/2014/main" id="{561D0519-C95E-4F0B-A688-650968D42885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43" name="textruta 42">
              <a:extLst>
                <a:ext uri="{FF2B5EF4-FFF2-40B4-BE49-F238E27FC236}">
                  <a16:creationId xmlns:a16="http://schemas.microsoft.com/office/drawing/2014/main" id="{C7BF9E2A-2A5D-48F8-88A3-58CE0BF900FC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44" name="textruta 43">
              <a:extLst>
                <a:ext uri="{FF2B5EF4-FFF2-40B4-BE49-F238E27FC236}">
                  <a16:creationId xmlns:a16="http://schemas.microsoft.com/office/drawing/2014/main" id="{1A945841-D1DE-4504-8011-090BD8FDABA2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4638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Isberg, Vatten, Blå, Ocean, Is, Undervatte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-1"/>
            <a:ext cx="6660233" cy="519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Sol, Solig, Väder, Solsken, Gul, Prognos, Molnfri, Var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60" y="-32325"/>
            <a:ext cx="1585126" cy="15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483768" y="1707654"/>
            <a:ext cx="6660232" cy="3435846"/>
          </a:xfrm>
          <a:prstGeom prst="rect">
            <a:avLst/>
          </a:prstGeom>
          <a:solidFill>
            <a:srgbClr val="4C9BD3">
              <a:alpha val="95000"/>
            </a:srgbClr>
          </a:solidFill>
          <a:ln>
            <a:solidFill>
              <a:srgbClr val="4C9BD3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/>
          <p:cNvSpPr txBox="1"/>
          <p:nvPr/>
        </p:nvSpPr>
        <p:spPr>
          <a:xfrm>
            <a:off x="2627784" y="360988"/>
            <a:ext cx="1666638" cy="369332"/>
          </a:xfrm>
          <a:prstGeom prst="rect">
            <a:avLst/>
          </a:prstGeom>
          <a:solidFill>
            <a:srgbClr val="D8EABC"/>
          </a:solidFill>
          <a:ln>
            <a:solidFill>
              <a:schemeClr val="tx1"/>
            </a:solidFill>
          </a:ln>
        </p:spPr>
        <p:txBody>
          <a:bodyPr wrap="square" rIns="36000" rtlCol="0">
            <a:spAutoFit/>
          </a:bodyPr>
          <a:lstStyle/>
          <a:p>
            <a:r>
              <a:rPr lang="sv-SE" dirty="0"/>
              <a:t>Nationella mål</a:t>
            </a:r>
          </a:p>
        </p:txBody>
      </p:sp>
      <p:sp>
        <p:nvSpPr>
          <p:cNvPr id="35" name="textruta 34"/>
          <p:cNvSpPr txBox="1"/>
          <p:nvPr/>
        </p:nvSpPr>
        <p:spPr>
          <a:xfrm>
            <a:off x="5652120" y="1151154"/>
            <a:ext cx="1355774" cy="395869"/>
          </a:xfrm>
          <a:prstGeom prst="rect">
            <a:avLst/>
          </a:prstGeom>
          <a:solidFill>
            <a:srgbClr val="D492B3"/>
          </a:solidFill>
          <a:ln>
            <a:solidFill>
              <a:schemeClr val="tx1"/>
            </a:solidFill>
          </a:ln>
        </p:spPr>
        <p:txBody>
          <a:bodyPr wrap="square" bIns="72000" rtlCol="0">
            <a:spAutoFit/>
          </a:bodyPr>
          <a:lstStyle/>
          <a:p>
            <a:pPr algn="ctr"/>
            <a:r>
              <a:rPr lang="sv-SE" dirty="0"/>
              <a:t>Uppföljning</a:t>
            </a:r>
            <a:endParaRPr lang="sv-SE" sz="1600" dirty="0"/>
          </a:p>
        </p:txBody>
      </p:sp>
      <p:sp>
        <p:nvSpPr>
          <p:cNvPr id="14" name="Pratbubbla: rad 13"/>
          <p:cNvSpPr/>
          <p:nvPr/>
        </p:nvSpPr>
        <p:spPr>
          <a:xfrm>
            <a:off x="4716016" y="250823"/>
            <a:ext cx="2344503" cy="686583"/>
          </a:xfrm>
          <a:prstGeom prst="borderCallout1">
            <a:avLst>
              <a:gd name="adj1" fmla="val 460"/>
              <a:gd name="adj2" fmla="val -884"/>
              <a:gd name="adj3" fmla="val 2659"/>
              <a:gd name="adj4" fmla="val 450"/>
            </a:avLst>
          </a:prstGeom>
          <a:solidFill>
            <a:schemeClr val="bg1"/>
          </a:solidFill>
          <a:ln w="25400">
            <a:solidFill>
              <a:srgbClr val="D492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Inte mycket inflytande i undervisningen</a:t>
            </a:r>
          </a:p>
        </p:txBody>
      </p:sp>
      <p:sp>
        <p:nvSpPr>
          <p:cNvPr id="16" name="textruta 15"/>
          <p:cNvSpPr txBox="1"/>
          <p:nvPr/>
        </p:nvSpPr>
        <p:spPr>
          <a:xfrm>
            <a:off x="7846982" y="80862"/>
            <a:ext cx="12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Vad ser vi?</a:t>
            </a:r>
          </a:p>
        </p:txBody>
      </p:sp>
      <p:sp>
        <p:nvSpPr>
          <p:cNvPr id="18" name="textruta 17"/>
          <p:cNvSpPr txBox="1"/>
          <p:nvPr/>
        </p:nvSpPr>
        <p:spPr>
          <a:xfrm>
            <a:off x="5796136" y="1870340"/>
            <a:ext cx="1020888" cy="369332"/>
          </a:xfrm>
          <a:prstGeom prst="rect">
            <a:avLst/>
          </a:prstGeom>
          <a:solidFill>
            <a:srgbClr val="7D0049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Analys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6832601" y="473199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Vad behöver vi förstå?</a:t>
            </a:r>
          </a:p>
        </p:txBody>
      </p:sp>
      <p:grpSp>
        <p:nvGrpSpPr>
          <p:cNvPr id="45" name="Grupp 44">
            <a:extLst>
              <a:ext uri="{FF2B5EF4-FFF2-40B4-BE49-F238E27FC236}">
                <a16:creationId xmlns:a16="http://schemas.microsoft.com/office/drawing/2014/main" id="{618583D2-1A9D-4767-9458-88D5B45BB504}"/>
              </a:ext>
            </a:extLst>
          </p:cNvPr>
          <p:cNvGrpSpPr/>
          <p:nvPr/>
        </p:nvGrpSpPr>
        <p:grpSpPr>
          <a:xfrm rot="16200000"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46" name="Frihandsfigur: Form 45">
              <a:extLst>
                <a:ext uri="{FF2B5EF4-FFF2-40B4-BE49-F238E27FC236}">
                  <a16:creationId xmlns:a16="http://schemas.microsoft.com/office/drawing/2014/main" id="{9348DE61-FBBB-4FE6-8659-A2CA2455678F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47" name="Frihandsfigur: Form 46">
              <a:extLst>
                <a:ext uri="{FF2B5EF4-FFF2-40B4-BE49-F238E27FC236}">
                  <a16:creationId xmlns:a16="http://schemas.microsoft.com/office/drawing/2014/main" id="{81A2DF9A-2638-488B-8B34-12AE3B179D00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48" name="Frihandsfigur: Form 47">
              <a:extLst>
                <a:ext uri="{FF2B5EF4-FFF2-40B4-BE49-F238E27FC236}">
                  <a16:creationId xmlns:a16="http://schemas.microsoft.com/office/drawing/2014/main" id="{D0556999-B873-4673-9DA3-0D91F678EBFE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49" name="Frihandsfigur: Form 48">
              <a:extLst>
                <a:ext uri="{FF2B5EF4-FFF2-40B4-BE49-F238E27FC236}">
                  <a16:creationId xmlns:a16="http://schemas.microsoft.com/office/drawing/2014/main" id="{86196BD1-56FA-4A7D-B36C-A3F24283B294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" name="textruta 49">
              <a:extLst>
                <a:ext uri="{FF2B5EF4-FFF2-40B4-BE49-F238E27FC236}">
                  <a16:creationId xmlns:a16="http://schemas.microsoft.com/office/drawing/2014/main" id="{A5F3F9AA-4414-4914-AB51-AAF64B329BF4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51" name="textruta 50">
              <a:extLst>
                <a:ext uri="{FF2B5EF4-FFF2-40B4-BE49-F238E27FC236}">
                  <a16:creationId xmlns:a16="http://schemas.microsoft.com/office/drawing/2014/main" id="{D16BC469-99D1-4A75-9EA1-C6B319B8BC75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52" name="textruta 51">
              <a:extLst>
                <a:ext uri="{FF2B5EF4-FFF2-40B4-BE49-F238E27FC236}">
                  <a16:creationId xmlns:a16="http://schemas.microsoft.com/office/drawing/2014/main" id="{2FDC5BB4-2B23-41E9-AD49-68CF20C49D66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53" name="textruta 52">
              <a:extLst>
                <a:ext uri="{FF2B5EF4-FFF2-40B4-BE49-F238E27FC236}">
                  <a16:creationId xmlns:a16="http://schemas.microsoft.com/office/drawing/2014/main" id="{9B1AB3BA-0155-459E-BC82-23CFEDC2665E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932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5" grpId="0" animBg="1"/>
      <p:bldP spid="14" grpId="0" animBg="1"/>
      <p:bldP spid="16" grpId="0"/>
      <p:bldP spid="18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Isberg, Vatten, Blå, Ocean, Is, Undervatte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-1"/>
            <a:ext cx="6660233" cy="519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Sol, Solig, Väder, Solsken, Gul, Prognos, Molnfri, Var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60" y="-32325"/>
            <a:ext cx="1585126" cy="15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2483768" y="1707654"/>
            <a:ext cx="6660232" cy="3435846"/>
          </a:xfrm>
          <a:prstGeom prst="rect">
            <a:avLst/>
          </a:prstGeom>
          <a:solidFill>
            <a:srgbClr val="4C9BD3">
              <a:alpha val="95000"/>
            </a:srgbClr>
          </a:solidFill>
          <a:ln>
            <a:solidFill>
              <a:srgbClr val="4C9BD3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/>
          <p:cNvSpPr txBox="1"/>
          <p:nvPr/>
        </p:nvSpPr>
        <p:spPr>
          <a:xfrm>
            <a:off x="2627784" y="360988"/>
            <a:ext cx="1666638" cy="369332"/>
          </a:xfrm>
          <a:prstGeom prst="rect">
            <a:avLst/>
          </a:prstGeom>
          <a:solidFill>
            <a:srgbClr val="D8EABC"/>
          </a:solidFill>
          <a:ln>
            <a:solidFill>
              <a:schemeClr val="tx1"/>
            </a:solidFill>
          </a:ln>
        </p:spPr>
        <p:txBody>
          <a:bodyPr wrap="square" rIns="36000" rtlCol="0">
            <a:spAutoFit/>
          </a:bodyPr>
          <a:lstStyle/>
          <a:p>
            <a:r>
              <a:rPr lang="sv-SE" dirty="0"/>
              <a:t>Nationella mål</a:t>
            </a:r>
          </a:p>
        </p:txBody>
      </p:sp>
      <p:sp>
        <p:nvSpPr>
          <p:cNvPr id="35" name="textruta 34"/>
          <p:cNvSpPr txBox="1"/>
          <p:nvPr/>
        </p:nvSpPr>
        <p:spPr>
          <a:xfrm>
            <a:off x="5652120" y="1151154"/>
            <a:ext cx="1355774" cy="395869"/>
          </a:xfrm>
          <a:prstGeom prst="rect">
            <a:avLst/>
          </a:prstGeom>
          <a:solidFill>
            <a:srgbClr val="D492B3"/>
          </a:solidFill>
          <a:ln>
            <a:solidFill>
              <a:schemeClr val="tx1"/>
            </a:solidFill>
          </a:ln>
        </p:spPr>
        <p:txBody>
          <a:bodyPr wrap="square" bIns="72000" rtlCol="0">
            <a:spAutoFit/>
          </a:bodyPr>
          <a:lstStyle/>
          <a:p>
            <a:pPr algn="ctr"/>
            <a:r>
              <a:rPr lang="sv-SE" dirty="0"/>
              <a:t>Uppföljning</a:t>
            </a:r>
            <a:endParaRPr lang="sv-SE" sz="1600" dirty="0"/>
          </a:p>
        </p:txBody>
      </p:sp>
      <p:sp>
        <p:nvSpPr>
          <p:cNvPr id="16" name="textruta 15"/>
          <p:cNvSpPr txBox="1"/>
          <p:nvPr/>
        </p:nvSpPr>
        <p:spPr>
          <a:xfrm>
            <a:off x="7846982" y="80862"/>
            <a:ext cx="1298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Vad ser vi?</a:t>
            </a:r>
          </a:p>
        </p:txBody>
      </p:sp>
      <p:sp>
        <p:nvSpPr>
          <p:cNvPr id="18" name="textruta 17"/>
          <p:cNvSpPr txBox="1"/>
          <p:nvPr/>
        </p:nvSpPr>
        <p:spPr>
          <a:xfrm>
            <a:off x="5796136" y="1870340"/>
            <a:ext cx="1020888" cy="369332"/>
          </a:xfrm>
          <a:prstGeom prst="rect">
            <a:avLst/>
          </a:prstGeom>
          <a:solidFill>
            <a:srgbClr val="7D0049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Analys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25" name="textruta 24"/>
          <p:cNvSpPr txBox="1"/>
          <p:nvPr/>
        </p:nvSpPr>
        <p:spPr>
          <a:xfrm>
            <a:off x="6832601" y="473199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Futura Std Light" panose="020B0402020204020303" pitchFamily="34" charset="0"/>
              </a:rPr>
              <a:t>Vad behöver vi förstå?</a:t>
            </a:r>
          </a:p>
        </p:txBody>
      </p:sp>
      <p:sp>
        <p:nvSpPr>
          <p:cNvPr id="34" name="textruta 33"/>
          <p:cNvSpPr txBox="1"/>
          <p:nvPr/>
        </p:nvSpPr>
        <p:spPr>
          <a:xfrm>
            <a:off x="5113444" y="3551039"/>
            <a:ext cx="12157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förklara</a:t>
            </a:r>
          </a:p>
        </p:txBody>
      </p:sp>
      <p:sp>
        <p:nvSpPr>
          <p:cNvPr id="36" name="textruta 35"/>
          <p:cNvSpPr txBox="1"/>
          <p:nvPr/>
        </p:nvSpPr>
        <p:spPr>
          <a:xfrm>
            <a:off x="5510018" y="3231069"/>
            <a:ext cx="9896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tolka</a:t>
            </a:r>
          </a:p>
        </p:txBody>
      </p:sp>
      <p:sp>
        <p:nvSpPr>
          <p:cNvPr id="37" name="textruta 36"/>
          <p:cNvSpPr txBox="1"/>
          <p:nvPr/>
        </p:nvSpPr>
        <p:spPr>
          <a:xfrm>
            <a:off x="5418885" y="3900633"/>
            <a:ext cx="19910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problematisera</a:t>
            </a:r>
          </a:p>
        </p:txBody>
      </p:sp>
      <p:sp>
        <p:nvSpPr>
          <p:cNvPr id="38" name="textruta 37"/>
          <p:cNvSpPr txBox="1"/>
          <p:nvPr/>
        </p:nvSpPr>
        <p:spPr>
          <a:xfrm>
            <a:off x="5309433" y="2871029"/>
            <a:ext cx="11277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förstå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73375330-34E0-4EDE-A60D-779204718DAA}"/>
              </a:ext>
            </a:extLst>
          </p:cNvPr>
          <p:cNvSpPr txBox="1"/>
          <p:nvPr/>
        </p:nvSpPr>
        <p:spPr>
          <a:xfrm>
            <a:off x="5100736" y="2508241"/>
            <a:ext cx="154512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avgränsat</a:t>
            </a:r>
          </a:p>
        </p:txBody>
      </p:sp>
      <p:sp>
        <p:nvSpPr>
          <p:cNvPr id="23" name="Pratbubbla: rad 22">
            <a:extLst>
              <a:ext uri="{FF2B5EF4-FFF2-40B4-BE49-F238E27FC236}">
                <a16:creationId xmlns:a16="http://schemas.microsoft.com/office/drawing/2014/main" id="{C1B12E4F-800D-4161-A3EA-422891D14158}"/>
              </a:ext>
            </a:extLst>
          </p:cNvPr>
          <p:cNvSpPr/>
          <p:nvPr/>
        </p:nvSpPr>
        <p:spPr>
          <a:xfrm>
            <a:off x="4716016" y="250823"/>
            <a:ext cx="2344503" cy="686583"/>
          </a:xfrm>
          <a:prstGeom prst="borderCallout1">
            <a:avLst>
              <a:gd name="adj1" fmla="val 460"/>
              <a:gd name="adj2" fmla="val -884"/>
              <a:gd name="adj3" fmla="val 2659"/>
              <a:gd name="adj4" fmla="val 450"/>
            </a:avLst>
          </a:prstGeom>
          <a:solidFill>
            <a:schemeClr val="bg1"/>
          </a:solidFill>
          <a:ln w="25400">
            <a:solidFill>
              <a:srgbClr val="D492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Inte mycket inflytande i undervisningen</a:t>
            </a:r>
          </a:p>
        </p:txBody>
      </p:sp>
      <p:grpSp>
        <p:nvGrpSpPr>
          <p:cNvPr id="54" name="Grupp 53">
            <a:extLst>
              <a:ext uri="{FF2B5EF4-FFF2-40B4-BE49-F238E27FC236}">
                <a16:creationId xmlns:a16="http://schemas.microsoft.com/office/drawing/2014/main" id="{5844B37A-550E-4085-9445-B78A72FF62B3}"/>
              </a:ext>
            </a:extLst>
          </p:cNvPr>
          <p:cNvGrpSpPr/>
          <p:nvPr/>
        </p:nvGrpSpPr>
        <p:grpSpPr>
          <a:xfrm rot="16200000"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55" name="Frihandsfigur: Form 54">
              <a:extLst>
                <a:ext uri="{FF2B5EF4-FFF2-40B4-BE49-F238E27FC236}">
                  <a16:creationId xmlns:a16="http://schemas.microsoft.com/office/drawing/2014/main" id="{7600337E-6BEB-4BBF-A336-C98BBE88A6F7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56" name="Frihandsfigur: Form 55">
              <a:extLst>
                <a:ext uri="{FF2B5EF4-FFF2-40B4-BE49-F238E27FC236}">
                  <a16:creationId xmlns:a16="http://schemas.microsoft.com/office/drawing/2014/main" id="{08607280-57DE-4736-AAAF-19DFE17C8E6D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57" name="Frihandsfigur: Form 56">
              <a:extLst>
                <a:ext uri="{FF2B5EF4-FFF2-40B4-BE49-F238E27FC236}">
                  <a16:creationId xmlns:a16="http://schemas.microsoft.com/office/drawing/2014/main" id="{4F41C278-933E-4D9E-B0F7-1268BA753E5F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58" name="Frihandsfigur: Form 57">
              <a:extLst>
                <a:ext uri="{FF2B5EF4-FFF2-40B4-BE49-F238E27FC236}">
                  <a16:creationId xmlns:a16="http://schemas.microsoft.com/office/drawing/2014/main" id="{B52367F2-E8B0-403C-8637-6258D54D6CB8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textruta 58">
              <a:extLst>
                <a:ext uri="{FF2B5EF4-FFF2-40B4-BE49-F238E27FC236}">
                  <a16:creationId xmlns:a16="http://schemas.microsoft.com/office/drawing/2014/main" id="{E6C51017-FBEC-48D9-B815-12C59BDE36D1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60" name="textruta 59">
              <a:extLst>
                <a:ext uri="{FF2B5EF4-FFF2-40B4-BE49-F238E27FC236}">
                  <a16:creationId xmlns:a16="http://schemas.microsoft.com/office/drawing/2014/main" id="{5DC2E9C2-07E1-4869-8DAE-56E97B39C063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61" name="textruta 60">
              <a:extLst>
                <a:ext uri="{FF2B5EF4-FFF2-40B4-BE49-F238E27FC236}">
                  <a16:creationId xmlns:a16="http://schemas.microsoft.com/office/drawing/2014/main" id="{93366A0A-384F-4E69-95C3-591F1B0EA5BA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62" name="textruta 61">
              <a:extLst>
                <a:ext uri="{FF2B5EF4-FFF2-40B4-BE49-F238E27FC236}">
                  <a16:creationId xmlns:a16="http://schemas.microsoft.com/office/drawing/2014/main" id="{D724291A-AD48-4208-9B07-151413714554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599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  <p:bldP spid="38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ruta 35"/>
          <p:cNvSpPr txBox="1"/>
          <p:nvPr/>
        </p:nvSpPr>
        <p:spPr>
          <a:xfrm>
            <a:off x="5510018" y="3231069"/>
            <a:ext cx="9896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tolka</a:t>
            </a:r>
          </a:p>
        </p:txBody>
      </p:sp>
      <p:sp>
        <p:nvSpPr>
          <p:cNvPr id="37" name="textruta 36"/>
          <p:cNvSpPr txBox="1"/>
          <p:nvPr/>
        </p:nvSpPr>
        <p:spPr>
          <a:xfrm>
            <a:off x="5418885" y="3900633"/>
            <a:ext cx="19910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problematisera</a:t>
            </a:r>
          </a:p>
        </p:txBody>
      </p:sp>
      <p:sp>
        <p:nvSpPr>
          <p:cNvPr id="38" name="textruta 37"/>
          <p:cNvSpPr txBox="1"/>
          <p:nvPr/>
        </p:nvSpPr>
        <p:spPr>
          <a:xfrm>
            <a:off x="5309433" y="2871029"/>
            <a:ext cx="11277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förstå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73375330-34E0-4EDE-A60D-779204718DAA}"/>
              </a:ext>
            </a:extLst>
          </p:cNvPr>
          <p:cNvSpPr txBox="1"/>
          <p:nvPr/>
        </p:nvSpPr>
        <p:spPr>
          <a:xfrm>
            <a:off x="5100736" y="2508241"/>
            <a:ext cx="154512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sv-SE" sz="2000" dirty="0">
                <a:solidFill>
                  <a:schemeClr val="bg1"/>
                </a:solidFill>
                <a:latin typeface="Futura Std Light" panose="020B0402020204020303" pitchFamily="34" charset="0"/>
              </a:rPr>
              <a:t>avgränsat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8FE40180-1AB0-4C0A-833F-0279FDEB6E2C}"/>
              </a:ext>
            </a:extLst>
          </p:cNvPr>
          <p:cNvSpPr txBox="1"/>
          <p:nvPr/>
        </p:nvSpPr>
        <p:spPr>
          <a:xfrm>
            <a:off x="2885573" y="408348"/>
            <a:ext cx="1966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+mn-lt"/>
              </a:rPr>
              <a:t>Analysen ska leda till att vi ser våra behov:</a:t>
            </a:r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7A126D23-1858-4781-BD0E-93FF5AA9A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867" y="331951"/>
            <a:ext cx="3638605" cy="4534963"/>
          </a:xfrm>
          <a:prstGeom prst="rect">
            <a:avLst/>
          </a:prstGeom>
        </p:spPr>
      </p:pic>
      <p:grpSp>
        <p:nvGrpSpPr>
          <p:cNvPr id="59" name="Grupp 58">
            <a:extLst>
              <a:ext uri="{FF2B5EF4-FFF2-40B4-BE49-F238E27FC236}">
                <a16:creationId xmlns:a16="http://schemas.microsoft.com/office/drawing/2014/main" id="{C4EDD8A8-D9C4-4619-ABDD-611B0C1106B2}"/>
              </a:ext>
            </a:extLst>
          </p:cNvPr>
          <p:cNvGrpSpPr/>
          <p:nvPr/>
        </p:nvGrpSpPr>
        <p:grpSpPr>
          <a:xfrm rot="10800000"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60" name="Frihandsfigur: Form 59">
              <a:extLst>
                <a:ext uri="{FF2B5EF4-FFF2-40B4-BE49-F238E27FC236}">
                  <a16:creationId xmlns:a16="http://schemas.microsoft.com/office/drawing/2014/main" id="{298DAD63-0C63-4E42-9A51-DF287F655A7C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61" name="Frihandsfigur: Form 60">
              <a:extLst>
                <a:ext uri="{FF2B5EF4-FFF2-40B4-BE49-F238E27FC236}">
                  <a16:creationId xmlns:a16="http://schemas.microsoft.com/office/drawing/2014/main" id="{AC476E6A-5192-48C0-B65D-45CC4AA22586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62" name="Frihandsfigur: Form 61">
              <a:extLst>
                <a:ext uri="{FF2B5EF4-FFF2-40B4-BE49-F238E27FC236}">
                  <a16:creationId xmlns:a16="http://schemas.microsoft.com/office/drawing/2014/main" id="{C84A85A1-29EB-455A-A2F3-C492EB5B1E12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63" name="Frihandsfigur: Form 62">
              <a:extLst>
                <a:ext uri="{FF2B5EF4-FFF2-40B4-BE49-F238E27FC236}">
                  <a16:creationId xmlns:a16="http://schemas.microsoft.com/office/drawing/2014/main" id="{B3A27844-449A-46E5-938B-34E6C899D6D5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4" name="textruta 63">
              <a:extLst>
                <a:ext uri="{FF2B5EF4-FFF2-40B4-BE49-F238E27FC236}">
                  <a16:creationId xmlns:a16="http://schemas.microsoft.com/office/drawing/2014/main" id="{323A91AC-E409-46FD-926A-2978D7991442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65" name="textruta 64">
              <a:extLst>
                <a:ext uri="{FF2B5EF4-FFF2-40B4-BE49-F238E27FC236}">
                  <a16:creationId xmlns:a16="http://schemas.microsoft.com/office/drawing/2014/main" id="{6D684492-4F57-4C05-9B64-FB35991242AB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66" name="textruta 65">
              <a:extLst>
                <a:ext uri="{FF2B5EF4-FFF2-40B4-BE49-F238E27FC236}">
                  <a16:creationId xmlns:a16="http://schemas.microsoft.com/office/drawing/2014/main" id="{D07D8982-8775-4C66-A454-2AB0292894D2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67" name="textruta 66">
              <a:extLst>
                <a:ext uri="{FF2B5EF4-FFF2-40B4-BE49-F238E27FC236}">
                  <a16:creationId xmlns:a16="http://schemas.microsoft.com/office/drawing/2014/main" id="{7BF103BA-59A3-45E8-89B3-DFA0F443352B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61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555FFD3D-65AB-42CA-8D8A-93DAB7D52275}"/>
              </a:ext>
            </a:extLst>
          </p:cNvPr>
          <p:cNvGrpSpPr/>
          <p:nvPr/>
        </p:nvGrpSpPr>
        <p:grpSpPr>
          <a:xfrm>
            <a:off x="4644006" y="3484201"/>
            <a:ext cx="4248472" cy="1463159"/>
            <a:chOff x="3851920" y="3484201"/>
            <a:chExt cx="4248472" cy="1463159"/>
          </a:xfrm>
        </p:grpSpPr>
        <p:cxnSp>
          <p:nvCxnSpPr>
            <p:cNvPr id="12" name="Rak pil 52">
              <a:extLst>
                <a:ext uri="{FF2B5EF4-FFF2-40B4-BE49-F238E27FC236}">
                  <a16:creationId xmlns:a16="http://schemas.microsoft.com/office/drawing/2014/main" id="{36168041-F88B-49A6-8283-41BD6E0C44B3}"/>
                </a:ext>
              </a:extLst>
            </p:cNvPr>
            <p:cNvCxnSpPr>
              <a:cxnSpLocks/>
            </p:cNvCxnSpPr>
            <p:nvPr/>
          </p:nvCxnSpPr>
          <p:spPr>
            <a:xfrm>
              <a:off x="3851920" y="4472295"/>
              <a:ext cx="1728192" cy="0"/>
            </a:xfrm>
            <a:prstGeom prst="straightConnector1">
              <a:avLst/>
            </a:prstGeom>
            <a:ln w="88900">
              <a:solidFill>
                <a:srgbClr val="D492B3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upp 12">
              <a:extLst>
                <a:ext uri="{FF2B5EF4-FFF2-40B4-BE49-F238E27FC236}">
                  <a16:creationId xmlns:a16="http://schemas.microsoft.com/office/drawing/2014/main" id="{EC8B1A6B-64F0-4BDD-9A23-58C378C947AB}"/>
                </a:ext>
              </a:extLst>
            </p:cNvPr>
            <p:cNvGrpSpPr/>
            <p:nvPr/>
          </p:nvGrpSpPr>
          <p:grpSpPr>
            <a:xfrm>
              <a:off x="5360778" y="3484201"/>
              <a:ext cx="2739614" cy="1463159"/>
              <a:chOff x="5156602" y="3412193"/>
              <a:chExt cx="2739614" cy="1463159"/>
            </a:xfrm>
          </p:grpSpPr>
          <p:pic>
            <p:nvPicPr>
              <p:cNvPr id="14" name="Picture 8" descr="people icons with colorful dialog speech bubbles">
                <a:extLst>
                  <a:ext uri="{FF2B5EF4-FFF2-40B4-BE49-F238E27FC236}">
                    <a16:creationId xmlns:a16="http://schemas.microsoft.com/office/drawing/2014/main" id="{B6D6355B-0B38-4AA1-902F-0613C08B84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99123" l="0" r="99778">
                            <a14:foregroundMark x1="20667" y1="19298" x2="24000" y2="85965"/>
                            <a14:foregroundMark x1="58667" y1="19298" x2="58222" y2="82456"/>
                            <a14:foregroundMark x1="64667" y1="91228" x2="58667" y2="94737"/>
                            <a14:foregroundMark x1="78444" y1="16667" x2="75111" y2="93860"/>
                            <a14:foregroundMark x1="81778" y1="55263" x2="84000" y2="92105"/>
                            <a14:foregroundMark x1="67778" y1="94737" x2="67556" y2="98246"/>
                            <a14:foregroundMark x1="68000" y1="90351" x2="70667" y2="94737"/>
                            <a14:foregroundMark x1="59111" y1="92105" x2="58667" y2="982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156602" y="3412193"/>
                <a:ext cx="2739614" cy="6947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Rundad rektangulär 18">
                <a:extLst>
                  <a:ext uri="{FF2B5EF4-FFF2-40B4-BE49-F238E27FC236}">
                    <a16:creationId xmlns:a16="http://schemas.microsoft.com/office/drawing/2014/main" id="{FF9C5FE5-A44C-45FD-95C5-3597605FA87C}"/>
                  </a:ext>
                </a:extLst>
              </p:cNvPr>
              <p:cNvSpPr/>
              <p:nvPr/>
            </p:nvSpPr>
            <p:spPr>
              <a:xfrm>
                <a:off x="5379696" y="4073064"/>
                <a:ext cx="2516520" cy="802288"/>
              </a:xfrm>
              <a:prstGeom prst="wedgeRoundRectCallout">
                <a:avLst>
                  <a:gd name="adj1" fmla="val -20312"/>
                  <a:gd name="adj2" fmla="val 48866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D492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rPr>
                  <a:t>4) Kollegiet diskuterar, </a:t>
                </a:r>
                <a:b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rPr>
                </a:br>
                <a: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rPr>
                  <a:t>drar slutsatser, ändrar och dokumenterar</a:t>
                </a:r>
              </a:p>
            </p:txBody>
          </p:sp>
        </p:grp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B00836EA-67AF-4831-859F-9699FEA5B8EF}"/>
              </a:ext>
            </a:extLst>
          </p:cNvPr>
          <p:cNvGrpSpPr/>
          <p:nvPr/>
        </p:nvGrpSpPr>
        <p:grpSpPr>
          <a:xfrm>
            <a:off x="2919574" y="2715766"/>
            <a:ext cx="4028688" cy="2160240"/>
            <a:chOff x="759336" y="2715766"/>
            <a:chExt cx="4028688" cy="2160240"/>
          </a:xfrm>
        </p:grpSpPr>
        <p:cxnSp>
          <p:nvCxnSpPr>
            <p:cNvPr id="17" name="Rak pil 39">
              <a:extLst>
                <a:ext uri="{FF2B5EF4-FFF2-40B4-BE49-F238E27FC236}">
                  <a16:creationId xmlns:a16="http://schemas.microsoft.com/office/drawing/2014/main" id="{D9695E5A-6614-4872-ACCB-25A7F13D42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9832" y="2715766"/>
              <a:ext cx="1728192" cy="1579997"/>
            </a:xfrm>
            <a:prstGeom prst="straightConnector1">
              <a:avLst/>
            </a:prstGeom>
            <a:ln w="88900">
              <a:solidFill>
                <a:srgbClr val="D492B3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5777C4B6-75B1-487A-9D50-52048E2099AF}"/>
                </a:ext>
              </a:extLst>
            </p:cNvPr>
            <p:cNvGrpSpPr/>
            <p:nvPr/>
          </p:nvGrpSpPr>
          <p:grpSpPr>
            <a:xfrm>
              <a:off x="759336" y="3283543"/>
              <a:ext cx="2516520" cy="1592463"/>
              <a:chOff x="5011569" y="3366405"/>
              <a:chExt cx="2516520" cy="1592463"/>
            </a:xfrm>
          </p:grpSpPr>
          <p:pic>
            <p:nvPicPr>
              <p:cNvPr id="21" name="Picture 2">
                <a:extLst>
                  <a:ext uri="{FF2B5EF4-FFF2-40B4-BE49-F238E27FC236}">
                    <a16:creationId xmlns:a16="http://schemas.microsoft.com/office/drawing/2014/main" id="{9DEDA2DB-3E0E-4013-B666-FCB4B8175A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3833" y="3366405"/>
                <a:ext cx="2232248" cy="1012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Rundad rektangulär 15">
                <a:extLst>
                  <a:ext uri="{FF2B5EF4-FFF2-40B4-BE49-F238E27FC236}">
                    <a16:creationId xmlns:a16="http://schemas.microsoft.com/office/drawing/2014/main" id="{F624887B-30AF-40C9-BB3D-245439E0AEAF}"/>
                  </a:ext>
                </a:extLst>
              </p:cNvPr>
              <p:cNvSpPr/>
              <p:nvPr/>
            </p:nvSpPr>
            <p:spPr>
              <a:xfrm>
                <a:off x="5011569" y="4227934"/>
                <a:ext cx="2516520" cy="730934"/>
              </a:xfrm>
              <a:prstGeom prst="wedgeRoundRectCallout">
                <a:avLst>
                  <a:gd name="adj1" fmla="val -20312"/>
                  <a:gd name="adj2" fmla="val 48866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D492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rPr>
                  <a:t>3) Lärare genomför och noterar effekter av det nya agerandet.</a:t>
                </a:r>
                <a:endParaRPr kumimoji="0" lang="sv-SE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9" name="Picture 2" descr="Sök, Titta, Visa, Zoom, Öga, Söker, Forskning, Hitta">
              <a:extLst>
                <a:ext uri="{FF2B5EF4-FFF2-40B4-BE49-F238E27FC236}">
                  <a16:creationId xmlns:a16="http://schemas.microsoft.com/office/drawing/2014/main" id="{71C979B1-5D0D-47BC-8762-5A27978319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01" t="22078" r="22447" b="19895"/>
            <a:stretch/>
          </p:blipFill>
          <p:spPr bwMode="auto">
            <a:xfrm>
              <a:off x="2315715" y="2946953"/>
              <a:ext cx="1104157" cy="1136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5C5E758B-D1D5-43A4-8002-4C71D3307EF3}"/>
              </a:ext>
            </a:extLst>
          </p:cNvPr>
          <p:cNvGrpSpPr/>
          <p:nvPr/>
        </p:nvGrpSpPr>
        <p:grpSpPr>
          <a:xfrm>
            <a:off x="5076054" y="987574"/>
            <a:ext cx="3888434" cy="1809899"/>
            <a:chOff x="4211958" y="987574"/>
            <a:chExt cx="3888434" cy="1809899"/>
          </a:xfrm>
        </p:grpSpPr>
        <p:cxnSp>
          <p:nvCxnSpPr>
            <p:cNvPr id="28" name="Rak pil 33">
              <a:extLst>
                <a:ext uri="{FF2B5EF4-FFF2-40B4-BE49-F238E27FC236}">
                  <a16:creationId xmlns:a16="http://schemas.microsoft.com/office/drawing/2014/main" id="{46FDE775-DADE-4938-97AC-D5E235DF637B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58" y="2350300"/>
              <a:ext cx="1224137" cy="111269"/>
            </a:xfrm>
            <a:prstGeom prst="straightConnector1">
              <a:avLst/>
            </a:prstGeom>
            <a:ln w="88900">
              <a:solidFill>
                <a:srgbClr val="D492B3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upp 28">
              <a:extLst>
                <a:ext uri="{FF2B5EF4-FFF2-40B4-BE49-F238E27FC236}">
                  <a16:creationId xmlns:a16="http://schemas.microsoft.com/office/drawing/2014/main" id="{C6793151-CF1E-4889-B042-016D0EA3E512}"/>
                </a:ext>
              </a:extLst>
            </p:cNvPr>
            <p:cNvGrpSpPr/>
            <p:nvPr/>
          </p:nvGrpSpPr>
          <p:grpSpPr>
            <a:xfrm>
              <a:off x="5228610" y="987574"/>
              <a:ext cx="2871782" cy="1283896"/>
              <a:chOff x="2924354" y="2786331"/>
              <a:chExt cx="3554204" cy="1657627"/>
            </a:xfrm>
          </p:grpSpPr>
          <p:pic>
            <p:nvPicPr>
              <p:cNvPr id="31" name="Picture 10" descr="Kontor, Manliga, Mannen, Kvinnliga, Kvinna, Affärsman">
                <a:extLst>
                  <a:ext uri="{FF2B5EF4-FFF2-40B4-BE49-F238E27FC236}">
                    <a16:creationId xmlns:a16="http://schemas.microsoft.com/office/drawing/2014/main" id="{98EB893F-A054-4DCD-A983-AE99005611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foregroundMark x1="60625" y1="40941" x2="60417" y2="64808"/>
                            <a14:foregroundMark x1="72083" y1="66202" x2="81875" y2="65505"/>
                            <a14:foregroundMark x1="58125" y1="55052" x2="58021" y2="63240"/>
                            <a14:foregroundMark x1="67083" y1="73345" x2="64583" y2="64983"/>
                            <a14:foregroundMark x1="65417" y1="76829" x2="65313" y2="649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44" t="33541" r="56085" b="17765"/>
              <a:stretch/>
            </p:blipFill>
            <p:spPr bwMode="auto">
              <a:xfrm>
                <a:off x="2924354" y="2786331"/>
                <a:ext cx="1949571" cy="16562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10" descr="Kontor, Manliga, Mannen, Kvinnliga, Kvinna, Affärsman">
                <a:extLst>
                  <a:ext uri="{FF2B5EF4-FFF2-40B4-BE49-F238E27FC236}">
                    <a16:creationId xmlns:a16="http://schemas.microsoft.com/office/drawing/2014/main" id="{5051ABEA-4611-46D4-AC85-4CCA477783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>
                            <a14:foregroundMark x1="60625" y1="40941" x2="60417" y2="64808"/>
                            <a14:foregroundMark x1="72083" y1="66202" x2="81875" y2="65505"/>
                            <a14:foregroundMark x1="58125" y1="55052" x2="58021" y2="63240"/>
                            <a14:foregroundMark x1="67083" y1="73345" x2="64583" y2="64983"/>
                            <a14:foregroundMark x1="65417" y1="76829" x2="65313" y2="6498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580" t="33541" r="13170" b="17765"/>
              <a:stretch/>
            </p:blipFill>
            <p:spPr bwMode="auto">
              <a:xfrm>
                <a:off x="4644008" y="2787685"/>
                <a:ext cx="1834550" cy="16562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" name="Rundad rektangulär 19">
              <a:extLst>
                <a:ext uri="{FF2B5EF4-FFF2-40B4-BE49-F238E27FC236}">
                  <a16:creationId xmlns:a16="http://schemas.microsoft.com/office/drawing/2014/main" id="{954D7EF7-E315-45D7-ADCC-2FE4F46E0098}"/>
                </a:ext>
              </a:extLst>
            </p:cNvPr>
            <p:cNvSpPr/>
            <p:nvPr/>
          </p:nvSpPr>
          <p:spPr>
            <a:xfrm>
              <a:off x="5480129" y="2211398"/>
              <a:ext cx="2620263" cy="586075"/>
            </a:xfrm>
            <a:prstGeom prst="wedgeRoundRectCallout">
              <a:avLst>
                <a:gd name="adj1" fmla="val -20312"/>
                <a:gd name="adj2" fmla="val 4886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D492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2) Lärare planerar och provar utifrån forskning</a:t>
              </a:r>
            </a:p>
          </p:txBody>
        </p:sp>
      </p:grpSp>
      <p:grpSp>
        <p:nvGrpSpPr>
          <p:cNvPr id="33" name="Grupp 32">
            <a:extLst>
              <a:ext uri="{FF2B5EF4-FFF2-40B4-BE49-F238E27FC236}">
                <a16:creationId xmlns:a16="http://schemas.microsoft.com/office/drawing/2014/main" id="{13F8EE5A-7FEF-4857-8428-B16FA7137065}"/>
              </a:ext>
            </a:extLst>
          </p:cNvPr>
          <p:cNvGrpSpPr/>
          <p:nvPr/>
        </p:nvGrpSpPr>
        <p:grpSpPr>
          <a:xfrm>
            <a:off x="2915814" y="328649"/>
            <a:ext cx="3096345" cy="2243101"/>
            <a:chOff x="755576" y="328649"/>
            <a:chExt cx="3096345" cy="2243101"/>
          </a:xfrm>
        </p:grpSpPr>
        <p:grpSp>
          <p:nvGrpSpPr>
            <p:cNvPr id="34" name="Grupp 33">
              <a:extLst>
                <a:ext uri="{FF2B5EF4-FFF2-40B4-BE49-F238E27FC236}">
                  <a16:creationId xmlns:a16="http://schemas.microsoft.com/office/drawing/2014/main" id="{3DD9A450-8A45-40AE-9411-35E5C77A4B0E}"/>
                </a:ext>
              </a:extLst>
            </p:cNvPr>
            <p:cNvGrpSpPr/>
            <p:nvPr/>
          </p:nvGrpSpPr>
          <p:grpSpPr>
            <a:xfrm>
              <a:off x="755576" y="328649"/>
              <a:ext cx="2592287" cy="2243101"/>
              <a:chOff x="467544" y="483518"/>
              <a:chExt cx="2592287" cy="2243101"/>
            </a:xfrm>
          </p:grpSpPr>
          <p:grpSp>
            <p:nvGrpSpPr>
              <p:cNvPr id="40" name="Grupp 39">
                <a:extLst>
                  <a:ext uri="{FF2B5EF4-FFF2-40B4-BE49-F238E27FC236}">
                    <a16:creationId xmlns:a16="http://schemas.microsoft.com/office/drawing/2014/main" id="{0EC26E7D-C175-41FE-890F-42C18BEEFB40}"/>
                  </a:ext>
                </a:extLst>
              </p:cNvPr>
              <p:cNvGrpSpPr/>
              <p:nvPr/>
            </p:nvGrpSpPr>
            <p:grpSpPr>
              <a:xfrm>
                <a:off x="828587" y="483518"/>
                <a:ext cx="1655181" cy="2132920"/>
                <a:chOff x="4192438" y="983411"/>
                <a:chExt cx="2303253" cy="2760454"/>
              </a:xfrm>
            </p:grpSpPr>
            <p:pic>
              <p:nvPicPr>
                <p:cNvPr id="42" name="Picture 4" descr="Affärsman, Tecknat, Träning, Föreläsning, Presentation">
                  <a:extLst>
                    <a:ext uri="{FF2B5EF4-FFF2-40B4-BE49-F238E27FC236}">
                      <a16:creationId xmlns:a16="http://schemas.microsoft.com/office/drawing/2014/main" id="{13B04102-6017-44D3-8949-238280CCB2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ackgroundRemoval t="14306" b="87917" l="18194" r="80139">
                              <a14:foregroundMark x1="39028" y1="79028" x2="39028" y2="69861"/>
                              <a14:foregroundMark x1="34722" y1="78194" x2="37361" y2="69306"/>
                              <a14:foregroundMark x1="51667" y1="82222" x2="41111" y2="83472"/>
                              <a14:foregroundMark x1="55000" y1="82778" x2="53333" y2="81111"/>
                              <a14:foregroundMark x1="58750" y1="85278" x2="55694" y2="63472"/>
                              <a14:backgroundMark x1="25833" y1="44861" x2="44167" y2="63056"/>
                              <a14:backgroundMark x1="23056" y1="56944" x2="38056" y2="64444"/>
                              <a14:backgroundMark x1="30694" y1="42083" x2="45278" y2="47917"/>
                              <a14:backgroundMark x1="39861" y1="41806" x2="41111" y2="56389"/>
                              <a14:backgroundMark x1="40833" y1="40139" x2="26806" y2="41806"/>
                              <a14:backgroundMark x1="29167" y1="64444" x2="39028" y2="68611"/>
                              <a14:backgroundMark x1="48611" y1="50278" x2="46944" y2="63750"/>
                              <a14:backgroundMark x1="51389" y1="52639" x2="49722" y2="61806"/>
                              <a14:backgroundMark x1="48889" y1="42083" x2="51667" y2="53889"/>
                              <a14:backgroundMark x1="50000" y1="41667" x2="51667" y2="4583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673" t="13132" r="19609" b="11702"/>
                <a:stretch/>
              </p:blipFill>
              <p:spPr bwMode="auto">
                <a:xfrm>
                  <a:off x="4192438" y="983411"/>
                  <a:ext cx="2303253" cy="276045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textruta 42">
                  <a:extLst>
                    <a:ext uri="{FF2B5EF4-FFF2-40B4-BE49-F238E27FC236}">
                      <a16:creationId xmlns:a16="http://schemas.microsoft.com/office/drawing/2014/main" id="{E2840BF4-E2C6-443E-BAE5-F1EAF6E81510}"/>
                    </a:ext>
                  </a:extLst>
                </p:cNvPr>
                <p:cNvSpPr txBox="1"/>
                <p:nvPr/>
              </p:nvSpPr>
              <p:spPr>
                <a:xfrm>
                  <a:off x="4932040" y="1417662"/>
                  <a:ext cx="1152128" cy="2987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utura Std Book" pitchFamily="34" charset="0"/>
                      <a:ea typeface="+mn-ea"/>
                      <a:cs typeface="+mn-cs"/>
                    </a:rPr>
                    <a:t>Forskning</a:t>
                  </a:r>
                  <a:endParaRPr kumimoji="0" lang="sv-SE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" name="Rundad rektangulär 8">
                <a:extLst>
                  <a:ext uri="{FF2B5EF4-FFF2-40B4-BE49-F238E27FC236}">
                    <a16:creationId xmlns:a16="http://schemas.microsoft.com/office/drawing/2014/main" id="{349DC58B-022F-4C3D-A292-EF77FAFE05A0}"/>
                  </a:ext>
                </a:extLst>
              </p:cNvPr>
              <p:cNvSpPr/>
              <p:nvPr/>
            </p:nvSpPr>
            <p:spPr>
              <a:xfrm>
                <a:off x="467544" y="2283718"/>
                <a:ext cx="2592287" cy="442901"/>
              </a:xfrm>
              <a:prstGeom prst="wedgeRoundRectCallout">
                <a:avLst>
                  <a:gd name="adj1" fmla="val -20312"/>
                  <a:gd name="adj2" fmla="val 48866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D492B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utura Std Book" pitchFamily="34" charset="0"/>
                    <a:ea typeface="+mn-ea"/>
                    <a:cs typeface="+mn-cs"/>
                  </a:rPr>
                  <a:t>1) Forskningen ger förslag</a:t>
                </a:r>
              </a:p>
            </p:txBody>
          </p:sp>
        </p:grpSp>
        <p:pic>
          <p:nvPicPr>
            <p:cNvPr id="35" name="Picture 10" descr="https://lisariks.files.wordpress.com/2015/09/gibbons-pauline-bild.jpg">
              <a:extLst>
                <a:ext uri="{FF2B5EF4-FFF2-40B4-BE49-F238E27FC236}">
                  <a16:creationId xmlns:a16="http://schemas.microsoft.com/office/drawing/2014/main" id="{80C8B3F3-5724-4DCB-B62C-FFAB61C706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222" b="88667" l="10685" r="72782">
                          <a14:foregroundMark x1="60887" y1="66444" x2="53024" y2="68222"/>
                          <a14:backgroundMark x1="11708" y1="69327" x2="2149" y2="26185"/>
                          <a14:backgroundMark x1="17477" y1="70449" x2="7127" y2="85786"/>
                          <a14:backgroundMark x1="21437" y1="80985" x2="7692" y2="86658"/>
                          <a14:backgroundMark x1="2319" y1="64963" x2="4921" y2="90586"/>
                          <a14:backgroundMark x1="23416" y1="77868" x2="21437" y2="69763"/>
                          <a14:backgroundMark x1="23020" y1="71758" x2="22851" y2="67581"/>
                          <a14:backgroundMark x1="9729" y1="39526" x2="7523" y2="26372"/>
                          <a14:backgroundMark x1="6900" y1="17643" x2="6900" y2="17643"/>
                          <a14:backgroundMark x1="14480" y1="12594" x2="11312" y2="28803"/>
                          <a14:backgroundMark x1="21437" y1="13653" x2="13292" y2="24439"/>
                          <a14:backgroundMark x1="59389" y1="11035" x2="71719" y2="22007"/>
                          <a14:backgroundMark x1="61821" y1="16521" x2="64593" y2="23566"/>
                          <a14:backgroundMark x1="53676" y1="10599" x2="56052" y2="13217"/>
                          <a14:backgroundMark x1="62387" y1="23130" x2="64367" y2="25748"/>
                          <a14:backgroundMark x1="87615" y1="88765" x2="18991" y2="94332"/>
                          <a14:backgroundMark x1="12018" y1="48279" x2="12385" y2="54251"/>
                          <a14:backgroundMark x1="13670" y1="53846" x2="15321" y2="611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756951"/>
              <a:ext cx="1512167" cy="1371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Rak pil 2">
              <a:extLst>
                <a:ext uri="{FF2B5EF4-FFF2-40B4-BE49-F238E27FC236}">
                  <a16:creationId xmlns:a16="http://schemas.microsoft.com/office/drawing/2014/main" id="{1695C2B6-8056-4C73-8C6B-3877D144372D}"/>
                </a:ext>
              </a:extLst>
            </p:cNvPr>
            <p:cNvCxnSpPr/>
            <p:nvPr/>
          </p:nvCxnSpPr>
          <p:spPr>
            <a:xfrm flipH="1">
              <a:off x="2627783" y="813390"/>
              <a:ext cx="1224138" cy="1182296"/>
            </a:xfrm>
            <a:prstGeom prst="straightConnector1">
              <a:avLst/>
            </a:prstGeom>
            <a:ln w="88900">
              <a:solidFill>
                <a:srgbClr val="D492B3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ruta 43">
            <a:extLst>
              <a:ext uri="{FF2B5EF4-FFF2-40B4-BE49-F238E27FC236}">
                <a16:creationId xmlns:a16="http://schemas.microsoft.com/office/drawing/2014/main" id="{9BACE343-62C0-499A-84E4-E764E11F8E5C}"/>
              </a:ext>
            </a:extLst>
          </p:cNvPr>
          <p:cNvSpPr txBox="1"/>
          <p:nvPr/>
        </p:nvSpPr>
        <p:spPr>
          <a:xfrm>
            <a:off x="5210045" y="290170"/>
            <a:ext cx="309634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7D0049"/>
                </a:solidFill>
                <a:uLnTx/>
                <a:uFillTx/>
                <a:latin typeface="Futura Std Book" pitchFamily="34" charset="0"/>
                <a:ea typeface="+mn-ea"/>
                <a:cs typeface="+mn-cs"/>
              </a:rPr>
              <a:t>Prioriterat mål</a:t>
            </a:r>
          </a:p>
        </p:txBody>
      </p:sp>
      <p:grpSp>
        <p:nvGrpSpPr>
          <p:cNvPr id="65" name="Grupp 64">
            <a:extLst>
              <a:ext uri="{FF2B5EF4-FFF2-40B4-BE49-F238E27FC236}">
                <a16:creationId xmlns:a16="http://schemas.microsoft.com/office/drawing/2014/main" id="{E7B8F593-5B9D-414F-9A79-1DC5032D12C9}"/>
              </a:ext>
            </a:extLst>
          </p:cNvPr>
          <p:cNvGrpSpPr/>
          <p:nvPr/>
        </p:nvGrpSpPr>
        <p:grpSpPr>
          <a:xfrm rot="5400000"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66" name="Frihandsfigur: Form 65">
              <a:extLst>
                <a:ext uri="{FF2B5EF4-FFF2-40B4-BE49-F238E27FC236}">
                  <a16:creationId xmlns:a16="http://schemas.microsoft.com/office/drawing/2014/main" id="{749CF6FE-0815-497B-94D2-982E3128152E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67" name="Frihandsfigur: Form 66">
              <a:extLst>
                <a:ext uri="{FF2B5EF4-FFF2-40B4-BE49-F238E27FC236}">
                  <a16:creationId xmlns:a16="http://schemas.microsoft.com/office/drawing/2014/main" id="{89BA1909-650C-41E5-A40A-1941390F404A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68" name="Frihandsfigur: Form 67">
              <a:extLst>
                <a:ext uri="{FF2B5EF4-FFF2-40B4-BE49-F238E27FC236}">
                  <a16:creationId xmlns:a16="http://schemas.microsoft.com/office/drawing/2014/main" id="{38FEF34E-1E4B-4AD3-918B-A66593B7F412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69" name="Frihandsfigur: Form 68">
              <a:extLst>
                <a:ext uri="{FF2B5EF4-FFF2-40B4-BE49-F238E27FC236}">
                  <a16:creationId xmlns:a16="http://schemas.microsoft.com/office/drawing/2014/main" id="{6DBFF4C4-6B81-4B5A-8935-4FF3C6DCB587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0" name="textruta 69">
              <a:extLst>
                <a:ext uri="{FF2B5EF4-FFF2-40B4-BE49-F238E27FC236}">
                  <a16:creationId xmlns:a16="http://schemas.microsoft.com/office/drawing/2014/main" id="{25324EA8-1589-4CAF-8BDF-67ABE0CBBDA6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71" name="textruta 70">
              <a:extLst>
                <a:ext uri="{FF2B5EF4-FFF2-40B4-BE49-F238E27FC236}">
                  <a16:creationId xmlns:a16="http://schemas.microsoft.com/office/drawing/2014/main" id="{B2824641-AFDC-4F2C-B1A9-95FA8B03282C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72" name="textruta 71">
              <a:extLst>
                <a:ext uri="{FF2B5EF4-FFF2-40B4-BE49-F238E27FC236}">
                  <a16:creationId xmlns:a16="http://schemas.microsoft.com/office/drawing/2014/main" id="{810D3F8A-489D-4697-8027-B0995A8BAA32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73" name="textruta 72">
              <a:extLst>
                <a:ext uri="{FF2B5EF4-FFF2-40B4-BE49-F238E27FC236}">
                  <a16:creationId xmlns:a16="http://schemas.microsoft.com/office/drawing/2014/main" id="{4BCB9681-3F4D-4C71-A610-0CAD55D66C4F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6711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 22"/>
          <p:cNvGrpSpPr/>
          <p:nvPr/>
        </p:nvGrpSpPr>
        <p:grpSpPr>
          <a:xfrm>
            <a:off x="5076056" y="457532"/>
            <a:ext cx="1800200" cy="1728192"/>
            <a:chOff x="5436096" y="915566"/>
            <a:chExt cx="1800200" cy="1728192"/>
          </a:xfrm>
        </p:grpSpPr>
        <p:sp>
          <p:nvSpPr>
            <p:cNvPr id="14" name="Ellips 13"/>
            <p:cNvSpPr/>
            <p:nvPr/>
          </p:nvSpPr>
          <p:spPr>
            <a:xfrm>
              <a:off x="5436096" y="915566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endParaRPr>
            </a:p>
          </p:txBody>
        </p:sp>
        <p:sp>
          <p:nvSpPr>
            <p:cNvPr id="18" name="textruta 17"/>
            <p:cNvSpPr txBox="1"/>
            <p:nvPr/>
          </p:nvSpPr>
          <p:spPr>
            <a:xfrm>
              <a:off x="5711718" y="1373890"/>
              <a:ext cx="12986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Kunskaps-utveckling</a:t>
              </a:r>
            </a:p>
          </p:txBody>
        </p:sp>
      </p:grpSp>
      <p:grpSp>
        <p:nvGrpSpPr>
          <p:cNvPr id="24" name="Grupp 23"/>
          <p:cNvGrpSpPr/>
          <p:nvPr/>
        </p:nvGrpSpPr>
        <p:grpSpPr>
          <a:xfrm>
            <a:off x="6588224" y="1275606"/>
            <a:ext cx="1800200" cy="1728192"/>
            <a:chOff x="6876256" y="1851670"/>
            <a:chExt cx="1800200" cy="1728192"/>
          </a:xfrm>
        </p:grpSpPr>
        <p:sp>
          <p:nvSpPr>
            <p:cNvPr id="15" name="Ellips 14"/>
            <p:cNvSpPr/>
            <p:nvPr/>
          </p:nvSpPr>
          <p:spPr>
            <a:xfrm>
              <a:off x="6876256" y="1851670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endParaRPr>
            </a:p>
          </p:txBody>
        </p:sp>
        <p:sp>
          <p:nvSpPr>
            <p:cNvPr id="19" name="textruta 18"/>
            <p:cNvSpPr txBox="1"/>
            <p:nvPr/>
          </p:nvSpPr>
          <p:spPr>
            <a:xfrm>
              <a:off x="6981931" y="2513048"/>
              <a:ext cx="1664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Undervisning</a:t>
              </a:r>
            </a:p>
          </p:txBody>
        </p:sp>
      </p:grpSp>
      <p:grpSp>
        <p:nvGrpSpPr>
          <p:cNvPr id="27" name="Grupp 26"/>
          <p:cNvGrpSpPr/>
          <p:nvPr/>
        </p:nvGrpSpPr>
        <p:grpSpPr>
          <a:xfrm>
            <a:off x="3530061" y="1203598"/>
            <a:ext cx="1834027" cy="1728192"/>
            <a:chOff x="3995936" y="1707654"/>
            <a:chExt cx="1834027" cy="1728192"/>
          </a:xfrm>
        </p:grpSpPr>
        <p:sp>
          <p:nvSpPr>
            <p:cNvPr id="13" name="Ellips 12"/>
            <p:cNvSpPr/>
            <p:nvPr/>
          </p:nvSpPr>
          <p:spPr>
            <a:xfrm>
              <a:off x="3995936" y="1707654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endParaRPr>
            </a:p>
          </p:txBody>
        </p:sp>
        <p:sp>
          <p:nvSpPr>
            <p:cNvPr id="20" name="textruta 19"/>
            <p:cNvSpPr txBox="1"/>
            <p:nvPr/>
          </p:nvSpPr>
          <p:spPr>
            <a:xfrm>
              <a:off x="4020856" y="2223904"/>
              <a:ext cx="18091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Effekter av skolförbättring</a:t>
              </a:r>
            </a:p>
          </p:txBody>
        </p:sp>
      </p:grpSp>
      <p:grpSp>
        <p:nvGrpSpPr>
          <p:cNvPr id="26" name="Grupp 25"/>
          <p:cNvGrpSpPr/>
          <p:nvPr/>
        </p:nvGrpSpPr>
        <p:grpSpPr>
          <a:xfrm>
            <a:off x="4177401" y="2715766"/>
            <a:ext cx="1828117" cy="1728192"/>
            <a:chOff x="4527089" y="3003798"/>
            <a:chExt cx="1828117" cy="1728192"/>
          </a:xfrm>
        </p:grpSpPr>
        <p:sp>
          <p:nvSpPr>
            <p:cNvPr id="16" name="Ellips 15"/>
            <p:cNvSpPr/>
            <p:nvPr/>
          </p:nvSpPr>
          <p:spPr>
            <a:xfrm>
              <a:off x="4555006" y="3003798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7BB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endParaRPr>
            </a:p>
          </p:txBody>
        </p:sp>
        <p:sp>
          <p:nvSpPr>
            <p:cNvPr id="21" name="textruta 20"/>
            <p:cNvSpPr txBox="1"/>
            <p:nvPr/>
          </p:nvSpPr>
          <p:spPr>
            <a:xfrm>
              <a:off x="4527089" y="3739847"/>
              <a:ext cx="1809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Förutsättningar</a:t>
              </a:r>
            </a:p>
          </p:txBody>
        </p:sp>
      </p:grpSp>
      <p:grpSp>
        <p:nvGrpSpPr>
          <p:cNvPr id="25" name="Grupp 24"/>
          <p:cNvGrpSpPr/>
          <p:nvPr/>
        </p:nvGrpSpPr>
        <p:grpSpPr>
          <a:xfrm>
            <a:off x="5976156" y="2787774"/>
            <a:ext cx="1823231" cy="1728192"/>
            <a:chOff x="6014176" y="3075806"/>
            <a:chExt cx="1823231" cy="1728192"/>
          </a:xfrm>
        </p:grpSpPr>
        <p:sp>
          <p:nvSpPr>
            <p:cNvPr id="17" name="Ellips 16"/>
            <p:cNvSpPr/>
            <p:nvPr/>
          </p:nvSpPr>
          <p:spPr>
            <a:xfrm>
              <a:off x="6014176" y="3075806"/>
              <a:ext cx="1800200" cy="1728192"/>
            </a:xfrm>
            <a:prstGeom prst="ellipse">
              <a:avLst/>
            </a:prstGeom>
            <a:solidFill>
              <a:srgbClr val="D8EABC"/>
            </a:solidFill>
            <a:ln>
              <a:solidFill>
                <a:srgbClr val="6FB1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 Std Light"/>
                <a:ea typeface="+mn-ea"/>
                <a:cs typeface="+mn-cs"/>
              </a:endParaRPr>
            </a:p>
          </p:txBody>
        </p:sp>
        <p:sp>
          <p:nvSpPr>
            <p:cNvPr id="22" name="textruta 21"/>
            <p:cNvSpPr txBox="1"/>
            <p:nvPr/>
          </p:nvSpPr>
          <p:spPr>
            <a:xfrm>
              <a:off x="6028300" y="3791820"/>
              <a:ext cx="1809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utura Std Book" pitchFamily="34" charset="0"/>
                  <a:ea typeface="+mn-ea"/>
                  <a:cs typeface="+mn-cs"/>
                </a:rPr>
                <a:t>Måluppfyllelse</a:t>
              </a:r>
            </a:p>
          </p:txBody>
        </p:sp>
      </p:grpSp>
      <p:sp>
        <p:nvSpPr>
          <p:cNvPr id="10" name="Rektangel 9"/>
          <p:cNvSpPr/>
          <p:nvPr/>
        </p:nvSpPr>
        <p:spPr>
          <a:xfrm>
            <a:off x="185066" y="3579862"/>
            <a:ext cx="1705644" cy="1563638"/>
          </a:xfrm>
          <a:prstGeom prst="rect">
            <a:avLst/>
          </a:prstGeom>
          <a:solidFill>
            <a:srgbClr val="1C3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55563"/>
            <a:ext cx="2133600" cy="357187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6F8341-4A28-41DA-8451-71496E028E74}" type="slidenum">
              <a:rPr kumimoji="0" lang="sv-SE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utura Std Ligh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utura Std Light"/>
              <a:ea typeface="+mn-ea"/>
              <a:cs typeface="+mn-cs"/>
            </a:endParaRPr>
          </a:p>
        </p:txBody>
      </p:sp>
      <p:grpSp>
        <p:nvGrpSpPr>
          <p:cNvPr id="54" name="Grupp 53">
            <a:extLst>
              <a:ext uri="{FF2B5EF4-FFF2-40B4-BE49-F238E27FC236}">
                <a16:creationId xmlns:a16="http://schemas.microsoft.com/office/drawing/2014/main" id="{EB286223-7B6B-4E52-B2B9-B70E2C0AF545}"/>
              </a:ext>
            </a:extLst>
          </p:cNvPr>
          <p:cNvGrpSpPr/>
          <p:nvPr/>
        </p:nvGrpSpPr>
        <p:grpSpPr>
          <a:xfrm>
            <a:off x="-1381638" y="3593168"/>
            <a:ext cx="3683035" cy="3744414"/>
            <a:chOff x="2041093" y="607287"/>
            <a:chExt cx="5012210" cy="5085963"/>
          </a:xfrm>
        </p:grpSpPr>
        <p:sp>
          <p:nvSpPr>
            <p:cNvPr id="55" name="Frihandsfigur: Form 54">
              <a:extLst>
                <a:ext uri="{FF2B5EF4-FFF2-40B4-BE49-F238E27FC236}">
                  <a16:creationId xmlns:a16="http://schemas.microsoft.com/office/drawing/2014/main" id="{56542A71-3F83-4F66-A41E-D8A7C20C7102}"/>
                </a:ext>
              </a:extLst>
            </p:cNvPr>
            <p:cNvSpPr/>
            <p:nvPr/>
          </p:nvSpPr>
          <p:spPr>
            <a:xfrm>
              <a:off x="2041093" y="952500"/>
              <a:ext cx="2294686" cy="3170019"/>
            </a:xfrm>
            <a:custGeom>
              <a:avLst/>
              <a:gdLst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0 w 2087880"/>
                <a:gd name="connsiteY0" fmla="*/ 3169920 h 3169920"/>
                <a:gd name="connsiteX1" fmla="*/ 502920 w 2087880"/>
                <a:gd name="connsiteY1" fmla="*/ 156972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0 w 2087880"/>
                <a:gd name="connsiteY0" fmla="*/ 3169920 h 3169920"/>
                <a:gd name="connsiteX1" fmla="*/ 7620 w 2087880"/>
                <a:gd name="connsiteY1" fmla="*/ 1120140 h 3169920"/>
                <a:gd name="connsiteX2" fmla="*/ 1036320 w 2087880"/>
                <a:gd name="connsiteY2" fmla="*/ 0 h 3169920"/>
                <a:gd name="connsiteX3" fmla="*/ 2087880 w 2087880"/>
                <a:gd name="connsiteY3" fmla="*/ 243840 h 3169920"/>
                <a:gd name="connsiteX4" fmla="*/ 1684020 w 2087880"/>
                <a:gd name="connsiteY4" fmla="*/ 1013460 h 3169920"/>
                <a:gd name="connsiteX5" fmla="*/ 1043940 w 2087880"/>
                <a:gd name="connsiteY5" fmla="*/ 2613660 h 3169920"/>
                <a:gd name="connsiteX6" fmla="*/ 342900 w 2087880"/>
                <a:gd name="connsiteY6" fmla="*/ 2240280 h 3169920"/>
                <a:gd name="connsiteX7" fmla="*/ 0 w 2087880"/>
                <a:gd name="connsiteY7" fmla="*/ 3169920 h 3169920"/>
                <a:gd name="connsiteX0" fmla="*/ 177811 w 2265691"/>
                <a:gd name="connsiteY0" fmla="*/ 3169920 h 3169920"/>
                <a:gd name="connsiteX1" fmla="*/ 185431 w 2265691"/>
                <a:gd name="connsiteY1" fmla="*/ 1120140 h 3169920"/>
                <a:gd name="connsiteX2" fmla="*/ 1214131 w 2265691"/>
                <a:gd name="connsiteY2" fmla="*/ 0 h 3169920"/>
                <a:gd name="connsiteX3" fmla="*/ 2265691 w 2265691"/>
                <a:gd name="connsiteY3" fmla="*/ 243840 h 3169920"/>
                <a:gd name="connsiteX4" fmla="*/ 1861831 w 2265691"/>
                <a:gd name="connsiteY4" fmla="*/ 1013460 h 3169920"/>
                <a:gd name="connsiteX5" fmla="*/ 1221751 w 2265691"/>
                <a:gd name="connsiteY5" fmla="*/ 2613660 h 3169920"/>
                <a:gd name="connsiteX6" fmla="*/ 520711 w 2265691"/>
                <a:gd name="connsiteY6" fmla="*/ 2240280 h 3169920"/>
                <a:gd name="connsiteX7" fmla="*/ 177811 w 2265691"/>
                <a:gd name="connsiteY7" fmla="*/ 3169920 h 3169920"/>
                <a:gd name="connsiteX0" fmla="*/ 0 w 2087880"/>
                <a:gd name="connsiteY0" fmla="*/ 3169920 h 3169920"/>
                <a:gd name="connsiteX1" fmla="*/ 1036320 w 2087880"/>
                <a:gd name="connsiteY1" fmla="*/ 0 h 3169920"/>
                <a:gd name="connsiteX2" fmla="*/ 2087880 w 2087880"/>
                <a:gd name="connsiteY2" fmla="*/ 243840 h 3169920"/>
                <a:gd name="connsiteX3" fmla="*/ 1684020 w 2087880"/>
                <a:gd name="connsiteY3" fmla="*/ 1013460 h 3169920"/>
                <a:gd name="connsiteX4" fmla="*/ 1043940 w 2087880"/>
                <a:gd name="connsiteY4" fmla="*/ 2613660 h 3169920"/>
                <a:gd name="connsiteX5" fmla="*/ 342900 w 2087880"/>
                <a:gd name="connsiteY5" fmla="*/ 2240280 h 3169920"/>
                <a:gd name="connsiteX6" fmla="*/ 0 w 2087880"/>
                <a:gd name="connsiteY6" fmla="*/ 3169920 h 3169920"/>
                <a:gd name="connsiteX0" fmla="*/ 124143 w 2212023"/>
                <a:gd name="connsiteY0" fmla="*/ 3169920 h 3169920"/>
                <a:gd name="connsiteX1" fmla="*/ 55563 w 2212023"/>
                <a:gd name="connsiteY1" fmla="*/ 1333500 h 3169920"/>
                <a:gd name="connsiteX2" fmla="*/ 1160463 w 2212023"/>
                <a:gd name="connsiteY2" fmla="*/ 0 h 3169920"/>
                <a:gd name="connsiteX3" fmla="*/ 2212023 w 2212023"/>
                <a:gd name="connsiteY3" fmla="*/ 243840 h 3169920"/>
                <a:gd name="connsiteX4" fmla="*/ 1808163 w 2212023"/>
                <a:gd name="connsiteY4" fmla="*/ 1013460 h 3169920"/>
                <a:gd name="connsiteX5" fmla="*/ 1168083 w 2212023"/>
                <a:gd name="connsiteY5" fmla="*/ 2613660 h 3169920"/>
                <a:gd name="connsiteX6" fmla="*/ 467043 w 2212023"/>
                <a:gd name="connsiteY6" fmla="*/ 2240280 h 3169920"/>
                <a:gd name="connsiteX7" fmla="*/ 124143 w 2212023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2225 w 2280105"/>
                <a:gd name="connsiteY0" fmla="*/ 3169920 h 3169920"/>
                <a:gd name="connsiteX1" fmla="*/ 123645 w 2280105"/>
                <a:gd name="connsiteY1" fmla="*/ 1333500 h 3169920"/>
                <a:gd name="connsiteX2" fmla="*/ 1228545 w 2280105"/>
                <a:gd name="connsiteY2" fmla="*/ 0 h 3169920"/>
                <a:gd name="connsiteX3" fmla="*/ 2280105 w 2280105"/>
                <a:gd name="connsiteY3" fmla="*/ 243840 h 3169920"/>
                <a:gd name="connsiteX4" fmla="*/ 1876245 w 2280105"/>
                <a:gd name="connsiteY4" fmla="*/ 1013460 h 3169920"/>
                <a:gd name="connsiteX5" fmla="*/ 1236165 w 2280105"/>
                <a:gd name="connsiteY5" fmla="*/ 2613660 h 3169920"/>
                <a:gd name="connsiteX6" fmla="*/ 535125 w 2280105"/>
                <a:gd name="connsiteY6" fmla="*/ 2240280 h 3169920"/>
                <a:gd name="connsiteX7" fmla="*/ 192225 w 2280105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3742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22183 w 2281363"/>
                <a:gd name="connsiteY5" fmla="*/ 2613660 h 3169920"/>
                <a:gd name="connsiteX6" fmla="*/ 536383 w 2281363"/>
                <a:gd name="connsiteY6" fmla="*/ 2240280 h 3169920"/>
                <a:gd name="connsiteX7" fmla="*/ 193483 w 2281363"/>
                <a:gd name="connsiteY7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56955 w 2281363"/>
                <a:gd name="connsiteY5" fmla="*/ 164865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68861 w 2281363"/>
                <a:gd name="connsiteY5" fmla="*/ 1629607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180754 w 2281363"/>
                <a:gd name="connsiteY5" fmla="*/ 1765339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193483 w 2281363"/>
                <a:gd name="connsiteY0" fmla="*/ 3169920 h 3169920"/>
                <a:gd name="connsiteX1" fmla="*/ 124903 w 2281363"/>
                <a:gd name="connsiteY1" fmla="*/ 1333500 h 3169920"/>
                <a:gd name="connsiteX2" fmla="*/ 1229803 w 2281363"/>
                <a:gd name="connsiteY2" fmla="*/ 0 h 3169920"/>
                <a:gd name="connsiteX3" fmla="*/ 2281363 w 2281363"/>
                <a:gd name="connsiteY3" fmla="*/ 243840 h 3169920"/>
                <a:gd name="connsiteX4" fmla="*/ 1877503 w 2281363"/>
                <a:gd name="connsiteY4" fmla="*/ 1013460 h 3169920"/>
                <a:gd name="connsiteX5" fmla="*/ 1218854 w 2281363"/>
                <a:gd name="connsiteY5" fmla="*/ 1770101 h 3169920"/>
                <a:gd name="connsiteX6" fmla="*/ 1222183 w 2281363"/>
                <a:gd name="connsiteY6" fmla="*/ 2613660 h 3169920"/>
                <a:gd name="connsiteX7" fmla="*/ 536383 w 2281363"/>
                <a:gd name="connsiteY7" fmla="*/ 2240280 h 3169920"/>
                <a:gd name="connsiteX8" fmla="*/ 193483 w 2281363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07992 w 2295872"/>
                <a:gd name="connsiteY0" fmla="*/ 3169920 h 3169920"/>
                <a:gd name="connsiteX1" fmla="*/ 139412 w 2295872"/>
                <a:gd name="connsiteY1" fmla="*/ 1333500 h 3169920"/>
                <a:gd name="connsiteX2" fmla="*/ 1244312 w 2295872"/>
                <a:gd name="connsiteY2" fmla="*/ 0 h 3169920"/>
                <a:gd name="connsiteX3" fmla="*/ 2295872 w 2295872"/>
                <a:gd name="connsiteY3" fmla="*/ 243840 h 3169920"/>
                <a:gd name="connsiteX4" fmla="*/ 1892012 w 2295872"/>
                <a:gd name="connsiteY4" fmla="*/ 1013460 h 3169920"/>
                <a:gd name="connsiteX5" fmla="*/ 1233363 w 2295872"/>
                <a:gd name="connsiteY5" fmla="*/ 1770101 h 3169920"/>
                <a:gd name="connsiteX6" fmla="*/ 1236692 w 2295872"/>
                <a:gd name="connsiteY6" fmla="*/ 2613660 h 3169920"/>
                <a:gd name="connsiteX7" fmla="*/ 550892 w 2295872"/>
                <a:gd name="connsiteY7" fmla="*/ 2240280 h 3169920"/>
                <a:gd name="connsiteX8" fmla="*/ 207992 w 2295872"/>
                <a:gd name="connsiteY8" fmla="*/ 3169920 h 3169920"/>
                <a:gd name="connsiteX0" fmla="*/ 212585 w 2300465"/>
                <a:gd name="connsiteY0" fmla="*/ 3169920 h 3169920"/>
                <a:gd name="connsiteX1" fmla="*/ 144005 w 2300465"/>
                <a:gd name="connsiteY1" fmla="*/ 1333500 h 3169920"/>
                <a:gd name="connsiteX2" fmla="*/ 1248905 w 2300465"/>
                <a:gd name="connsiteY2" fmla="*/ 0 h 3169920"/>
                <a:gd name="connsiteX3" fmla="*/ 2300465 w 2300465"/>
                <a:gd name="connsiteY3" fmla="*/ 243840 h 3169920"/>
                <a:gd name="connsiteX4" fmla="*/ 1896605 w 2300465"/>
                <a:gd name="connsiteY4" fmla="*/ 1013460 h 3169920"/>
                <a:gd name="connsiteX5" fmla="*/ 1237956 w 2300465"/>
                <a:gd name="connsiteY5" fmla="*/ 1770101 h 3169920"/>
                <a:gd name="connsiteX6" fmla="*/ 1241285 w 2300465"/>
                <a:gd name="connsiteY6" fmla="*/ 2613660 h 3169920"/>
                <a:gd name="connsiteX7" fmla="*/ 555485 w 2300465"/>
                <a:gd name="connsiteY7" fmla="*/ 2240280 h 3169920"/>
                <a:gd name="connsiteX8" fmla="*/ 212585 w 2300465"/>
                <a:gd name="connsiteY8" fmla="*/ 3169920 h 3169920"/>
                <a:gd name="connsiteX0" fmla="*/ 206382 w 2294262"/>
                <a:gd name="connsiteY0" fmla="*/ 3169920 h 3169920"/>
                <a:gd name="connsiteX1" fmla="*/ 137802 w 2294262"/>
                <a:gd name="connsiteY1" fmla="*/ 1333500 h 3169920"/>
                <a:gd name="connsiteX2" fmla="*/ 1242702 w 2294262"/>
                <a:gd name="connsiteY2" fmla="*/ 0 h 3169920"/>
                <a:gd name="connsiteX3" fmla="*/ 2294262 w 2294262"/>
                <a:gd name="connsiteY3" fmla="*/ 243840 h 3169920"/>
                <a:gd name="connsiteX4" fmla="*/ 1890402 w 2294262"/>
                <a:gd name="connsiteY4" fmla="*/ 1013460 h 3169920"/>
                <a:gd name="connsiteX5" fmla="*/ 1231753 w 2294262"/>
                <a:gd name="connsiteY5" fmla="*/ 1770101 h 3169920"/>
                <a:gd name="connsiteX6" fmla="*/ 1235082 w 2294262"/>
                <a:gd name="connsiteY6" fmla="*/ 2613660 h 3169920"/>
                <a:gd name="connsiteX7" fmla="*/ 549282 w 2294262"/>
                <a:gd name="connsiteY7" fmla="*/ 2240280 h 3169920"/>
                <a:gd name="connsiteX8" fmla="*/ 206382 w 2294262"/>
                <a:gd name="connsiteY8" fmla="*/ 3169920 h 3169920"/>
                <a:gd name="connsiteX0" fmla="*/ 213880 w 2301760"/>
                <a:gd name="connsiteY0" fmla="*/ 3169920 h 3169920"/>
                <a:gd name="connsiteX1" fmla="*/ 145300 w 2301760"/>
                <a:gd name="connsiteY1" fmla="*/ 1333500 h 3169920"/>
                <a:gd name="connsiteX2" fmla="*/ 1250200 w 2301760"/>
                <a:gd name="connsiteY2" fmla="*/ 0 h 3169920"/>
                <a:gd name="connsiteX3" fmla="*/ 2301760 w 2301760"/>
                <a:gd name="connsiteY3" fmla="*/ 243840 h 3169920"/>
                <a:gd name="connsiteX4" fmla="*/ 1897900 w 2301760"/>
                <a:gd name="connsiteY4" fmla="*/ 1013460 h 3169920"/>
                <a:gd name="connsiteX5" fmla="*/ 1239251 w 2301760"/>
                <a:gd name="connsiteY5" fmla="*/ 1770101 h 3169920"/>
                <a:gd name="connsiteX6" fmla="*/ 1242580 w 2301760"/>
                <a:gd name="connsiteY6" fmla="*/ 2613660 h 3169920"/>
                <a:gd name="connsiteX7" fmla="*/ 556780 w 2301760"/>
                <a:gd name="connsiteY7" fmla="*/ 2240280 h 3169920"/>
                <a:gd name="connsiteX8" fmla="*/ 213880 w 2301760"/>
                <a:gd name="connsiteY8" fmla="*/ 3169920 h 3169920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239251 w 2301760"/>
                <a:gd name="connsiteY5" fmla="*/ 17701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53551 w 2301760"/>
                <a:gd name="connsiteY5" fmla="*/ 152245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2580 w 2301760"/>
                <a:gd name="connsiteY6" fmla="*/ 2613660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213880 w 2301760"/>
                <a:gd name="connsiteY0" fmla="*/ 3169920 h 3170019"/>
                <a:gd name="connsiteX1" fmla="*/ 145300 w 2301760"/>
                <a:gd name="connsiteY1" fmla="*/ 1333500 h 3170019"/>
                <a:gd name="connsiteX2" fmla="*/ 1250200 w 2301760"/>
                <a:gd name="connsiteY2" fmla="*/ 0 h 3170019"/>
                <a:gd name="connsiteX3" fmla="*/ 2301760 w 2301760"/>
                <a:gd name="connsiteY3" fmla="*/ 243840 h 3170019"/>
                <a:gd name="connsiteX4" fmla="*/ 1897900 w 2301760"/>
                <a:gd name="connsiteY4" fmla="*/ 1013460 h 3170019"/>
                <a:gd name="connsiteX5" fmla="*/ 1303545 w 2301760"/>
                <a:gd name="connsiteY5" fmla="*/ 1617701 h 3170019"/>
                <a:gd name="connsiteX6" fmla="*/ 1249724 w 2301760"/>
                <a:gd name="connsiteY6" fmla="*/ 2635092 h 3170019"/>
                <a:gd name="connsiteX7" fmla="*/ 556780 w 2301760"/>
                <a:gd name="connsiteY7" fmla="*/ 2240280 h 3170019"/>
                <a:gd name="connsiteX8" fmla="*/ 213880 w 2301760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169659 w 2257539"/>
                <a:gd name="connsiteY0" fmla="*/ 3169920 h 3170019"/>
                <a:gd name="connsiteX1" fmla="*/ 158229 w 2257539"/>
                <a:gd name="connsiteY1" fmla="*/ 1190625 h 3170019"/>
                <a:gd name="connsiteX2" fmla="*/ 1205979 w 2257539"/>
                <a:gd name="connsiteY2" fmla="*/ 0 h 3170019"/>
                <a:gd name="connsiteX3" fmla="*/ 2257539 w 2257539"/>
                <a:gd name="connsiteY3" fmla="*/ 243840 h 3170019"/>
                <a:gd name="connsiteX4" fmla="*/ 1853679 w 2257539"/>
                <a:gd name="connsiteY4" fmla="*/ 1013460 h 3170019"/>
                <a:gd name="connsiteX5" fmla="*/ 1259324 w 2257539"/>
                <a:gd name="connsiteY5" fmla="*/ 1617701 h 3170019"/>
                <a:gd name="connsiteX6" fmla="*/ 1205503 w 2257539"/>
                <a:gd name="connsiteY6" fmla="*/ 2635092 h 3170019"/>
                <a:gd name="connsiteX7" fmla="*/ 512559 w 2257539"/>
                <a:gd name="connsiteY7" fmla="*/ 2240280 h 3170019"/>
                <a:gd name="connsiteX8" fmla="*/ 169659 w 2257539"/>
                <a:gd name="connsiteY8" fmla="*/ 3169920 h 3170019"/>
                <a:gd name="connsiteX0" fmla="*/ 205621 w 2293501"/>
                <a:gd name="connsiteY0" fmla="*/ 3169920 h 3170019"/>
                <a:gd name="connsiteX1" fmla="*/ 194191 w 2293501"/>
                <a:gd name="connsiteY1" fmla="*/ 1190625 h 3170019"/>
                <a:gd name="connsiteX2" fmla="*/ 1241941 w 2293501"/>
                <a:gd name="connsiteY2" fmla="*/ 0 h 3170019"/>
                <a:gd name="connsiteX3" fmla="*/ 2293501 w 2293501"/>
                <a:gd name="connsiteY3" fmla="*/ 243840 h 3170019"/>
                <a:gd name="connsiteX4" fmla="*/ 1889641 w 2293501"/>
                <a:gd name="connsiteY4" fmla="*/ 1013460 h 3170019"/>
                <a:gd name="connsiteX5" fmla="*/ 1295286 w 2293501"/>
                <a:gd name="connsiteY5" fmla="*/ 1617701 h 3170019"/>
                <a:gd name="connsiteX6" fmla="*/ 1241465 w 2293501"/>
                <a:gd name="connsiteY6" fmla="*/ 2635092 h 3170019"/>
                <a:gd name="connsiteX7" fmla="*/ 548521 w 2293501"/>
                <a:gd name="connsiteY7" fmla="*/ 2240280 h 3170019"/>
                <a:gd name="connsiteX8" fmla="*/ 205621 w 2293501"/>
                <a:gd name="connsiteY8" fmla="*/ 3169920 h 3170019"/>
                <a:gd name="connsiteX0" fmla="*/ 223692 w 2311572"/>
                <a:gd name="connsiteY0" fmla="*/ 3169920 h 3170019"/>
                <a:gd name="connsiteX1" fmla="*/ 188449 w 2311572"/>
                <a:gd name="connsiteY1" fmla="*/ 1266825 h 3170019"/>
                <a:gd name="connsiteX2" fmla="*/ 1260012 w 2311572"/>
                <a:gd name="connsiteY2" fmla="*/ 0 h 3170019"/>
                <a:gd name="connsiteX3" fmla="*/ 2311572 w 2311572"/>
                <a:gd name="connsiteY3" fmla="*/ 243840 h 3170019"/>
                <a:gd name="connsiteX4" fmla="*/ 1907712 w 2311572"/>
                <a:gd name="connsiteY4" fmla="*/ 1013460 h 3170019"/>
                <a:gd name="connsiteX5" fmla="*/ 1313357 w 2311572"/>
                <a:gd name="connsiteY5" fmla="*/ 1617701 h 3170019"/>
                <a:gd name="connsiteX6" fmla="*/ 1259536 w 2311572"/>
                <a:gd name="connsiteY6" fmla="*/ 2635092 h 3170019"/>
                <a:gd name="connsiteX7" fmla="*/ 566592 w 2311572"/>
                <a:gd name="connsiteY7" fmla="*/ 2240280 h 3170019"/>
                <a:gd name="connsiteX8" fmla="*/ 223692 w 2311572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  <a:gd name="connsiteX0" fmla="*/ 206806 w 2294686"/>
                <a:gd name="connsiteY0" fmla="*/ 3169920 h 3170019"/>
                <a:gd name="connsiteX1" fmla="*/ 171563 w 2294686"/>
                <a:gd name="connsiteY1" fmla="*/ 1266825 h 3170019"/>
                <a:gd name="connsiteX2" fmla="*/ 1243126 w 2294686"/>
                <a:gd name="connsiteY2" fmla="*/ 0 h 3170019"/>
                <a:gd name="connsiteX3" fmla="*/ 2294686 w 2294686"/>
                <a:gd name="connsiteY3" fmla="*/ 243840 h 3170019"/>
                <a:gd name="connsiteX4" fmla="*/ 1890826 w 2294686"/>
                <a:gd name="connsiteY4" fmla="*/ 1013460 h 3170019"/>
                <a:gd name="connsiteX5" fmla="*/ 1296471 w 2294686"/>
                <a:gd name="connsiteY5" fmla="*/ 1617701 h 3170019"/>
                <a:gd name="connsiteX6" fmla="*/ 1242650 w 2294686"/>
                <a:gd name="connsiteY6" fmla="*/ 2635092 h 3170019"/>
                <a:gd name="connsiteX7" fmla="*/ 549706 w 2294686"/>
                <a:gd name="connsiteY7" fmla="*/ 2240280 h 3170019"/>
                <a:gd name="connsiteX8" fmla="*/ 206806 w 2294686"/>
                <a:gd name="connsiteY8" fmla="*/ 3169920 h 317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4686" h="3170019">
                  <a:moveTo>
                    <a:pt x="206806" y="3169920"/>
                  </a:moveTo>
                  <a:cubicBezTo>
                    <a:pt x="214110" y="3114675"/>
                    <a:pt x="-237378" y="2543333"/>
                    <a:pt x="171563" y="1266825"/>
                  </a:cubicBezTo>
                  <a:cubicBezTo>
                    <a:pt x="493350" y="469901"/>
                    <a:pt x="1000556" y="123190"/>
                    <a:pt x="1243126" y="0"/>
                  </a:cubicBezTo>
                  <a:lnTo>
                    <a:pt x="2294686" y="243840"/>
                  </a:lnTo>
                  <a:cubicBezTo>
                    <a:pt x="2160066" y="500380"/>
                    <a:pt x="2001634" y="797401"/>
                    <a:pt x="1890826" y="1013460"/>
                  </a:cubicBezTo>
                  <a:cubicBezTo>
                    <a:pt x="1889758" y="1015388"/>
                    <a:pt x="1494235" y="1189991"/>
                    <a:pt x="1296471" y="1617701"/>
                  </a:cubicBezTo>
                  <a:cubicBezTo>
                    <a:pt x="1127671" y="1987991"/>
                    <a:pt x="1178041" y="2425343"/>
                    <a:pt x="1242650" y="2635092"/>
                  </a:cubicBezTo>
                  <a:lnTo>
                    <a:pt x="549706" y="2240280"/>
                  </a:lnTo>
                  <a:cubicBezTo>
                    <a:pt x="435406" y="2550160"/>
                    <a:pt x="218713" y="3179127"/>
                    <a:pt x="206806" y="31699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 dirty="0"/>
            </a:p>
          </p:txBody>
        </p:sp>
        <p:sp>
          <p:nvSpPr>
            <p:cNvPr id="56" name="Frihandsfigur: Form 55">
              <a:extLst>
                <a:ext uri="{FF2B5EF4-FFF2-40B4-BE49-F238E27FC236}">
                  <a16:creationId xmlns:a16="http://schemas.microsoft.com/office/drawing/2014/main" id="{0C6D5931-A6F2-47C4-A6E2-0B7AAFE4FB34}"/>
                </a:ext>
              </a:extLst>
            </p:cNvPr>
            <p:cNvSpPr/>
            <p:nvPr/>
          </p:nvSpPr>
          <p:spPr>
            <a:xfrm>
              <a:off x="3400426" y="607287"/>
              <a:ext cx="3441700" cy="2388327"/>
            </a:xfrm>
            <a:custGeom>
              <a:avLst/>
              <a:gdLst>
                <a:gd name="connsiteX0" fmla="*/ 0 w 3476625"/>
                <a:gd name="connsiteY0" fmla="*/ 0 h 2124075"/>
                <a:gd name="connsiteX1" fmla="*/ 3476625 w 3476625"/>
                <a:gd name="connsiteY1" fmla="*/ 1243012 h 2124075"/>
                <a:gd name="connsiteX2" fmla="*/ 3114675 w 3476625"/>
                <a:gd name="connsiteY2" fmla="*/ 2124075 h 2124075"/>
                <a:gd name="connsiteX3" fmla="*/ 2409825 w 3476625"/>
                <a:gd name="connsiteY3" fmla="*/ 1724025 h 2124075"/>
                <a:gd name="connsiteX4" fmla="*/ 723900 w 3476625"/>
                <a:gd name="connsiteY4" fmla="*/ 1000125 h 2124075"/>
                <a:gd name="connsiteX5" fmla="*/ 1114425 w 3476625"/>
                <a:gd name="connsiteY5" fmla="*/ 228600 h 2124075"/>
                <a:gd name="connsiteX6" fmla="*/ 0 w 3476625"/>
                <a:gd name="connsiteY6" fmla="*/ 0 h 2124075"/>
                <a:gd name="connsiteX0" fmla="*/ 0 w 3476625"/>
                <a:gd name="connsiteY0" fmla="*/ 82755 h 2206830"/>
                <a:gd name="connsiteX1" fmla="*/ 2224088 w 3476625"/>
                <a:gd name="connsiteY1" fmla="*/ 54180 h 2206830"/>
                <a:gd name="connsiteX2" fmla="*/ 3476625 w 3476625"/>
                <a:gd name="connsiteY2" fmla="*/ 1325767 h 2206830"/>
                <a:gd name="connsiteX3" fmla="*/ 3114675 w 3476625"/>
                <a:gd name="connsiteY3" fmla="*/ 2206830 h 2206830"/>
                <a:gd name="connsiteX4" fmla="*/ 2409825 w 3476625"/>
                <a:gd name="connsiteY4" fmla="*/ 1806780 h 2206830"/>
                <a:gd name="connsiteX5" fmla="*/ 723900 w 3476625"/>
                <a:gd name="connsiteY5" fmla="*/ 1082880 h 2206830"/>
                <a:gd name="connsiteX6" fmla="*/ 1114425 w 3476625"/>
                <a:gd name="connsiteY6" fmla="*/ 311355 h 2206830"/>
                <a:gd name="connsiteX7" fmla="*/ 0 w 3476625"/>
                <a:gd name="connsiteY7" fmla="*/ 82755 h 2206830"/>
                <a:gd name="connsiteX0" fmla="*/ 0 w 3476625"/>
                <a:gd name="connsiteY0" fmla="*/ 235728 h 2359803"/>
                <a:gd name="connsiteX1" fmla="*/ 2224088 w 3476625"/>
                <a:gd name="connsiteY1" fmla="*/ 207153 h 2359803"/>
                <a:gd name="connsiteX2" fmla="*/ 3476625 w 3476625"/>
                <a:gd name="connsiteY2" fmla="*/ 1478740 h 2359803"/>
                <a:gd name="connsiteX3" fmla="*/ 3114675 w 3476625"/>
                <a:gd name="connsiteY3" fmla="*/ 2359803 h 2359803"/>
                <a:gd name="connsiteX4" fmla="*/ 2409825 w 3476625"/>
                <a:gd name="connsiteY4" fmla="*/ 1959753 h 2359803"/>
                <a:gd name="connsiteX5" fmla="*/ 723900 w 3476625"/>
                <a:gd name="connsiteY5" fmla="*/ 1235853 h 2359803"/>
                <a:gd name="connsiteX6" fmla="*/ 1114425 w 3476625"/>
                <a:gd name="connsiteY6" fmla="*/ 464328 h 2359803"/>
                <a:gd name="connsiteX7" fmla="*/ 0 w 3476625"/>
                <a:gd name="connsiteY7" fmla="*/ 235728 h 235980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6625"/>
                <a:gd name="connsiteY0" fmla="*/ 290978 h 2415053"/>
                <a:gd name="connsiteX1" fmla="*/ 2224088 w 3476625"/>
                <a:gd name="connsiteY1" fmla="*/ 262403 h 2415053"/>
                <a:gd name="connsiteX2" fmla="*/ 3476625 w 3476625"/>
                <a:gd name="connsiteY2" fmla="*/ 1533990 h 2415053"/>
                <a:gd name="connsiteX3" fmla="*/ 3114675 w 3476625"/>
                <a:gd name="connsiteY3" fmla="*/ 2415053 h 2415053"/>
                <a:gd name="connsiteX4" fmla="*/ 2409825 w 3476625"/>
                <a:gd name="connsiteY4" fmla="*/ 2015003 h 2415053"/>
                <a:gd name="connsiteX5" fmla="*/ 723900 w 3476625"/>
                <a:gd name="connsiteY5" fmla="*/ 1291103 h 2415053"/>
                <a:gd name="connsiteX6" fmla="*/ 1114425 w 3476625"/>
                <a:gd name="connsiteY6" fmla="*/ 519578 h 2415053"/>
                <a:gd name="connsiteX7" fmla="*/ 0 w 3476625"/>
                <a:gd name="connsiteY7" fmla="*/ 290978 h 2415053"/>
                <a:gd name="connsiteX0" fmla="*/ 0 w 3479539"/>
                <a:gd name="connsiteY0" fmla="*/ 290978 h 2415053"/>
                <a:gd name="connsiteX1" fmla="*/ 2224088 w 3479539"/>
                <a:gd name="connsiteY1" fmla="*/ 262403 h 2415053"/>
                <a:gd name="connsiteX2" fmla="*/ 3476625 w 3479539"/>
                <a:gd name="connsiteY2" fmla="*/ 1533990 h 2415053"/>
                <a:gd name="connsiteX3" fmla="*/ 3114675 w 3479539"/>
                <a:gd name="connsiteY3" fmla="*/ 2415053 h 2415053"/>
                <a:gd name="connsiteX4" fmla="*/ 2409825 w 3479539"/>
                <a:gd name="connsiteY4" fmla="*/ 2015003 h 2415053"/>
                <a:gd name="connsiteX5" fmla="*/ 723900 w 3479539"/>
                <a:gd name="connsiteY5" fmla="*/ 1291103 h 2415053"/>
                <a:gd name="connsiteX6" fmla="*/ 1114425 w 3479539"/>
                <a:gd name="connsiteY6" fmla="*/ 519578 h 2415053"/>
                <a:gd name="connsiteX7" fmla="*/ 0 w 3479539"/>
                <a:gd name="connsiteY7" fmla="*/ 290978 h 2415053"/>
                <a:gd name="connsiteX0" fmla="*/ 0 w 3486313"/>
                <a:gd name="connsiteY0" fmla="*/ 268309 h 2392384"/>
                <a:gd name="connsiteX1" fmla="*/ 2290763 w 3486313"/>
                <a:gd name="connsiteY1" fmla="*/ 271484 h 2392384"/>
                <a:gd name="connsiteX2" fmla="*/ 3476625 w 3486313"/>
                <a:gd name="connsiteY2" fmla="*/ 1511321 h 2392384"/>
                <a:gd name="connsiteX3" fmla="*/ 3114675 w 3486313"/>
                <a:gd name="connsiteY3" fmla="*/ 2392384 h 2392384"/>
                <a:gd name="connsiteX4" fmla="*/ 2409825 w 3486313"/>
                <a:gd name="connsiteY4" fmla="*/ 1992334 h 2392384"/>
                <a:gd name="connsiteX5" fmla="*/ 723900 w 3486313"/>
                <a:gd name="connsiteY5" fmla="*/ 1268434 h 2392384"/>
                <a:gd name="connsiteX6" fmla="*/ 1114425 w 3486313"/>
                <a:gd name="connsiteY6" fmla="*/ 496909 h 2392384"/>
                <a:gd name="connsiteX7" fmla="*/ 0 w 3486313"/>
                <a:gd name="connsiteY7" fmla="*/ 268309 h 2392384"/>
                <a:gd name="connsiteX0" fmla="*/ 0 w 3476625"/>
                <a:gd name="connsiteY0" fmla="*/ 268309 h 2392384"/>
                <a:gd name="connsiteX1" fmla="*/ 2290763 w 3476625"/>
                <a:gd name="connsiteY1" fmla="*/ 271484 h 2392384"/>
                <a:gd name="connsiteX2" fmla="*/ 3476625 w 3476625"/>
                <a:gd name="connsiteY2" fmla="*/ 1511321 h 2392384"/>
                <a:gd name="connsiteX3" fmla="*/ 3114675 w 3476625"/>
                <a:gd name="connsiteY3" fmla="*/ 2392384 h 2392384"/>
                <a:gd name="connsiteX4" fmla="*/ 2409825 w 3476625"/>
                <a:gd name="connsiteY4" fmla="*/ 1992334 h 2392384"/>
                <a:gd name="connsiteX5" fmla="*/ 723900 w 3476625"/>
                <a:gd name="connsiteY5" fmla="*/ 1268434 h 2392384"/>
                <a:gd name="connsiteX6" fmla="*/ 1114425 w 3476625"/>
                <a:gd name="connsiteY6" fmla="*/ 496909 h 2392384"/>
                <a:gd name="connsiteX7" fmla="*/ 0 w 3476625"/>
                <a:gd name="connsiteY7" fmla="*/ 268309 h 2392384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723900 w 3476625"/>
                <a:gd name="connsiteY5" fmla="*/ 1247375 h 2371325"/>
                <a:gd name="connsiteX6" fmla="*/ 1114425 w 3476625"/>
                <a:gd name="connsiteY6" fmla="*/ 475850 h 2371325"/>
                <a:gd name="connsiteX7" fmla="*/ 0 w 3476625"/>
                <a:gd name="connsiteY7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76625"/>
                <a:gd name="connsiteY0" fmla="*/ 247250 h 2371325"/>
                <a:gd name="connsiteX1" fmla="*/ 2290763 w 3476625"/>
                <a:gd name="connsiteY1" fmla="*/ 250425 h 2371325"/>
                <a:gd name="connsiteX2" fmla="*/ 3476625 w 3476625"/>
                <a:gd name="connsiteY2" fmla="*/ 1490262 h 2371325"/>
                <a:gd name="connsiteX3" fmla="*/ 3114675 w 3476625"/>
                <a:gd name="connsiteY3" fmla="*/ 2371325 h 2371325"/>
                <a:gd name="connsiteX4" fmla="*/ 2409825 w 3476625"/>
                <a:gd name="connsiteY4" fmla="*/ 1971275 h 2371325"/>
                <a:gd name="connsiteX5" fmla="*/ 1806575 w 3476625"/>
                <a:gd name="connsiteY5" fmla="*/ 1334687 h 2371325"/>
                <a:gd name="connsiteX6" fmla="*/ 723900 w 3476625"/>
                <a:gd name="connsiteY6" fmla="*/ 1247375 h 2371325"/>
                <a:gd name="connsiteX7" fmla="*/ 1114425 w 3476625"/>
                <a:gd name="connsiteY7" fmla="*/ 475850 h 2371325"/>
                <a:gd name="connsiteX8" fmla="*/ 0 w 347662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47250 h 2371325"/>
                <a:gd name="connsiteX1" fmla="*/ 2290763 w 3482975"/>
                <a:gd name="connsiteY1" fmla="*/ 250425 h 2371325"/>
                <a:gd name="connsiteX2" fmla="*/ 3482975 w 3482975"/>
                <a:gd name="connsiteY2" fmla="*/ 1502962 h 2371325"/>
                <a:gd name="connsiteX3" fmla="*/ 3114675 w 3482975"/>
                <a:gd name="connsiteY3" fmla="*/ 2371325 h 2371325"/>
                <a:gd name="connsiteX4" fmla="*/ 2409825 w 3482975"/>
                <a:gd name="connsiteY4" fmla="*/ 1971275 h 2371325"/>
                <a:gd name="connsiteX5" fmla="*/ 1806575 w 3482975"/>
                <a:gd name="connsiteY5" fmla="*/ 1334687 h 2371325"/>
                <a:gd name="connsiteX6" fmla="*/ 723900 w 3482975"/>
                <a:gd name="connsiteY6" fmla="*/ 1247375 h 2371325"/>
                <a:gd name="connsiteX7" fmla="*/ 1114425 w 3482975"/>
                <a:gd name="connsiteY7" fmla="*/ 475850 h 2371325"/>
                <a:gd name="connsiteX8" fmla="*/ 0 w 3482975"/>
                <a:gd name="connsiteY8" fmla="*/ 247250 h 2371325"/>
                <a:gd name="connsiteX0" fmla="*/ 0 w 3482975"/>
                <a:gd name="connsiteY0" fmla="*/ 272132 h 2396207"/>
                <a:gd name="connsiteX1" fmla="*/ 2214563 w 3482975"/>
                <a:gd name="connsiteY1" fmla="*/ 240382 h 2396207"/>
                <a:gd name="connsiteX2" fmla="*/ 3482975 w 3482975"/>
                <a:gd name="connsiteY2" fmla="*/ 1527844 h 2396207"/>
                <a:gd name="connsiteX3" fmla="*/ 3114675 w 3482975"/>
                <a:gd name="connsiteY3" fmla="*/ 2396207 h 2396207"/>
                <a:gd name="connsiteX4" fmla="*/ 2409825 w 3482975"/>
                <a:gd name="connsiteY4" fmla="*/ 1996157 h 2396207"/>
                <a:gd name="connsiteX5" fmla="*/ 1806575 w 3482975"/>
                <a:gd name="connsiteY5" fmla="*/ 1359569 h 2396207"/>
                <a:gd name="connsiteX6" fmla="*/ 723900 w 3482975"/>
                <a:gd name="connsiteY6" fmla="*/ 1272257 h 2396207"/>
                <a:gd name="connsiteX7" fmla="*/ 1114425 w 3482975"/>
                <a:gd name="connsiteY7" fmla="*/ 500732 h 2396207"/>
                <a:gd name="connsiteX8" fmla="*/ 0 w 3482975"/>
                <a:gd name="connsiteY8" fmla="*/ 272132 h 2396207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82975"/>
                <a:gd name="connsiteY0" fmla="*/ 252401 h 2376476"/>
                <a:gd name="connsiteX1" fmla="*/ 2214563 w 3482975"/>
                <a:gd name="connsiteY1" fmla="*/ 220651 h 2376476"/>
                <a:gd name="connsiteX2" fmla="*/ 3482975 w 3482975"/>
                <a:gd name="connsiteY2" fmla="*/ 1508113 h 2376476"/>
                <a:gd name="connsiteX3" fmla="*/ 3114675 w 3482975"/>
                <a:gd name="connsiteY3" fmla="*/ 2376476 h 2376476"/>
                <a:gd name="connsiteX4" fmla="*/ 2409825 w 3482975"/>
                <a:gd name="connsiteY4" fmla="*/ 1976426 h 2376476"/>
                <a:gd name="connsiteX5" fmla="*/ 1806575 w 3482975"/>
                <a:gd name="connsiteY5" fmla="*/ 1339838 h 2376476"/>
                <a:gd name="connsiteX6" fmla="*/ 723900 w 3482975"/>
                <a:gd name="connsiteY6" fmla="*/ 1252526 h 2376476"/>
                <a:gd name="connsiteX7" fmla="*/ 1114425 w 3482975"/>
                <a:gd name="connsiteY7" fmla="*/ 481001 h 2376476"/>
                <a:gd name="connsiteX8" fmla="*/ 0 w 3482975"/>
                <a:gd name="connsiteY8" fmla="*/ 252401 h 2376476"/>
                <a:gd name="connsiteX0" fmla="*/ 0 w 3454400"/>
                <a:gd name="connsiteY0" fmla="*/ 261620 h 2372995"/>
                <a:gd name="connsiteX1" fmla="*/ 2185988 w 3454400"/>
                <a:gd name="connsiteY1" fmla="*/ 217170 h 2372995"/>
                <a:gd name="connsiteX2" fmla="*/ 3454400 w 3454400"/>
                <a:gd name="connsiteY2" fmla="*/ 1504632 h 2372995"/>
                <a:gd name="connsiteX3" fmla="*/ 3086100 w 3454400"/>
                <a:gd name="connsiteY3" fmla="*/ 2372995 h 2372995"/>
                <a:gd name="connsiteX4" fmla="*/ 2381250 w 3454400"/>
                <a:gd name="connsiteY4" fmla="*/ 1972945 h 2372995"/>
                <a:gd name="connsiteX5" fmla="*/ 1778000 w 3454400"/>
                <a:gd name="connsiteY5" fmla="*/ 1336357 h 2372995"/>
                <a:gd name="connsiteX6" fmla="*/ 695325 w 3454400"/>
                <a:gd name="connsiteY6" fmla="*/ 1249045 h 2372995"/>
                <a:gd name="connsiteX7" fmla="*/ 1085850 w 3454400"/>
                <a:gd name="connsiteY7" fmla="*/ 477520 h 2372995"/>
                <a:gd name="connsiteX8" fmla="*/ 0 w 3454400"/>
                <a:gd name="connsiteY8" fmla="*/ 261620 h 2372995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492852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731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81250 w 3454400"/>
                <a:gd name="connsiteY4" fmla="*/ 198827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78000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54400"/>
                <a:gd name="connsiteY0" fmla="*/ 276952 h 2388327"/>
                <a:gd name="connsiteX1" fmla="*/ 2185988 w 3454400"/>
                <a:gd name="connsiteY1" fmla="*/ 232502 h 2388327"/>
                <a:gd name="connsiteX2" fmla="*/ 3454400 w 3454400"/>
                <a:gd name="connsiteY2" fmla="*/ 1519964 h 2388327"/>
                <a:gd name="connsiteX3" fmla="*/ 3086100 w 3454400"/>
                <a:gd name="connsiteY3" fmla="*/ 2388327 h 2388327"/>
                <a:gd name="connsiteX4" fmla="*/ 2378075 w 3454400"/>
                <a:gd name="connsiteY4" fmla="*/ 2007327 h 2388327"/>
                <a:gd name="connsiteX5" fmla="*/ 1785144 w 3454400"/>
                <a:gd name="connsiteY5" fmla="*/ 1351689 h 2388327"/>
                <a:gd name="connsiteX6" fmla="*/ 695325 w 3454400"/>
                <a:gd name="connsiteY6" fmla="*/ 1264377 h 2388327"/>
                <a:gd name="connsiteX7" fmla="*/ 1085850 w 3454400"/>
                <a:gd name="connsiteY7" fmla="*/ 502377 h 2388327"/>
                <a:gd name="connsiteX8" fmla="*/ 0 w 34544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  <a:gd name="connsiteX0" fmla="*/ 0 w 3441700"/>
                <a:gd name="connsiteY0" fmla="*/ 276952 h 2388327"/>
                <a:gd name="connsiteX1" fmla="*/ 2185988 w 3441700"/>
                <a:gd name="connsiteY1" fmla="*/ 232502 h 2388327"/>
                <a:gd name="connsiteX2" fmla="*/ 3441700 w 3441700"/>
                <a:gd name="connsiteY2" fmla="*/ 1519964 h 2388327"/>
                <a:gd name="connsiteX3" fmla="*/ 3086100 w 3441700"/>
                <a:gd name="connsiteY3" fmla="*/ 2388327 h 2388327"/>
                <a:gd name="connsiteX4" fmla="*/ 2378075 w 3441700"/>
                <a:gd name="connsiteY4" fmla="*/ 2007327 h 2388327"/>
                <a:gd name="connsiteX5" fmla="*/ 1785144 w 3441700"/>
                <a:gd name="connsiteY5" fmla="*/ 1351689 h 2388327"/>
                <a:gd name="connsiteX6" fmla="*/ 695325 w 3441700"/>
                <a:gd name="connsiteY6" fmla="*/ 1264377 h 2388327"/>
                <a:gd name="connsiteX7" fmla="*/ 1085850 w 3441700"/>
                <a:gd name="connsiteY7" fmla="*/ 502377 h 2388327"/>
                <a:gd name="connsiteX8" fmla="*/ 0 w 3441700"/>
                <a:gd name="connsiteY8" fmla="*/ 276952 h 2388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41700" h="2388327">
                  <a:moveTo>
                    <a:pt x="0" y="276952"/>
                  </a:moveTo>
                  <a:cubicBezTo>
                    <a:pt x="119063" y="130901"/>
                    <a:pt x="1120775" y="-240573"/>
                    <a:pt x="2185988" y="232502"/>
                  </a:cubicBezTo>
                  <a:cubicBezTo>
                    <a:pt x="3008313" y="661127"/>
                    <a:pt x="3252789" y="1155634"/>
                    <a:pt x="3441700" y="1519964"/>
                  </a:cubicBezTo>
                  <a:lnTo>
                    <a:pt x="3086100" y="2388327"/>
                  </a:lnTo>
                  <a:lnTo>
                    <a:pt x="2378075" y="2007327"/>
                  </a:lnTo>
                  <a:cubicBezTo>
                    <a:pt x="2244989" y="1776875"/>
                    <a:pt x="2195248" y="1590078"/>
                    <a:pt x="1785144" y="1351689"/>
                  </a:cubicBezTo>
                  <a:cubicBezTo>
                    <a:pt x="1316302" y="1113829"/>
                    <a:pt x="884767" y="1210931"/>
                    <a:pt x="695325" y="1264377"/>
                  </a:cubicBezTo>
                  <a:lnTo>
                    <a:pt x="1085850" y="502377"/>
                  </a:lnTo>
                  <a:lnTo>
                    <a:pt x="0" y="27695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57" name="Frihandsfigur: Form 56">
              <a:extLst>
                <a:ext uri="{FF2B5EF4-FFF2-40B4-BE49-F238E27FC236}">
                  <a16:creationId xmlns:a16="http://schemas.microsoft.com/office/drawing/2014/main" id="{CA0AF450-3FFB-4EBB-93AE-B193B8126F33}"/>
                </a:ext>
              </a:extLst>
            </p:cNvPr>
            <p:cNvSpPr/>
            <p:nvPr/>
          </p:nvSpPr>
          <p:spPr>
            <a:xfrm>
              <a:off x="4356100" y="2235200"/>
              <a:ext cx="2697203" cy="3273425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7203" h="3273425">
                  <a:moveTo>
                    <a:pt x="1463675" y="492125"/>
                  </a:moveTo>
                  <a:lnTo>
                    <a:pt x="2162175" y="863600"/>
                  </a:lnTo>
                  <a:lnTo>
                    <a:pt x="2524125" y="0"/>
                  </a:lnTo>
                  <a:cubicBezTo>
                    <a:pt x="2537883" y="23283"/>
                    <a:pt x="2948517" y="913342"/>
                    <a:pt x="2454275" y="1939925"/>
                  </a:cubicBezTo>
                  <a:cubicBezTo>
                    <a:pt x="2007658" y="2835275"/>
                    <a:pt x="1272117" y="3143250"/>
                    <a:pt x="933450" y="3273425"/>
                  </a:cubicBezTo>
                  <a:lnTo>
                    <a:pt x="0" y="2828925"/>
                  </a:lnTo>
                  <a:lnTo>
                    <a:pt x="555625" y="2171700"/>
                  </a:lnTo>
                  <a:cubicBezTo>
                    <a:pt x="1388533" y="1926167"/>
                    <a:pt x="1643592" y="1178983"/>
                    <a:pt x="1463675" y="4921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sv-SE"/>
            </a:p>
          </p:txBody>
        </p:sp>
        <p:sp>
          <p:nvSpPr>
            <p:cNvPr id="58" name="Frihandsfigur: Form 57">
              <a:extLst>
                <a:ext uri="{FF2B5EF4-FFF2-40B4-BE49-F238E27FC236}">
                  <a16:creationId xmlns:a16="http://schemas.microsoft.com/office/drawing/2014/main" id="{3FE25B94-7262-46B1-85BF-64373DEB3C61}"/>
                </a:ext>
              </a:extLst>
            </p:cNvPr>
            <p:cNvSpPr/>
            <p:nvPr/>
          </p:nvSpPr>
          <p:spPr>
            <a:xfrm rot="5084675">
              <a:off x="2433891" y="3109302"/>
              <a:ext cx="2470310" cy="2697586"/>
            </a:xfrm>
            <a:custGeom>
              <a:avLst/>
              <a:gdLst>
                <a:gd name="connsiteX0" fmla="*/ 1463675 w 2524125"/>
                <a:gd name="connsiteY0" fmla="*/ 492125 h 3273425"/>
                <a:gd name="connsiteX1" fmla="*/ 2162175 w 2524125"/>
                <a:gd name="connsiteY1" fmla="*/ 863600 h 3273425"/>
                <a:gd name="connsiteX2" fmla="*/ 2524125 w 2524125"/>
                <a:gd name="connsiteY2" fmla="*/ 0 h 3273425"/>
                <a:gd name="connsiteX3" fmla="*/ 933450 w 2524125"/>
                <a:gd name="connsiteY3" fmla="*/ 3273425 h 3273425"/>
                <a:gd name="connsiteX4" fmla="*/ 0 w 2524125"/>
                <a:gd name="connsiteY4" fmla="*/ 2828925 h 3273425"/>
                <a:gd name="connsiteX5" fmla="*/ 552450 w 2524125"/>
                <a:gd name="connsiteY5" fmla="*/ 2181225 h 3273425"/>
                <a:gd name="connsiteX6" fmla="*/ 1463675 w 2524125"/>
                <a:gd name="connsiteY6" fmla="*/ 492125 h 3273425"/>
                <a:gd name="connsiteX0" fmla="*/ 1463675 w 2537293"/>
                <a:gd name="connsiteY0" fmla="*/ 492125 h 3273425"/>
                <a:gd name="connsiteX1" fmla="*/ 2162175 w 2537293"/>
                <a:gd name="connsiteY1" fmla="*/ 863600 h 3273425"/>
                <a:gd name="connsiteX2" fmla="*/ 2524125 w 2537293"/>
                <a:gd name="connsiteY2" fmla="*/ 0 h 3273425"/>
                <a:gd name="connsiteX3" fmla="*/ 2454275 w 2537293"/>
                <a:gd name="connsiteY3" fmla="*/ 1939925 h 3273425"/>
                <a:gd name="connsiteX4" fmla="*/ 933450 w 2537293"/>
                <a:gd name="connsiteY4" fmla="*/ 3273425 h 3273425"/>
                <a:gd name="connsiteX5" fmla="*/ 0 w 2537293"/>
                <a:gd name="connsiteY5" fmla="*/ 2828925 h 3273425"/>
                <a:gd name="connsiteX6" fmla="*/ 552450 w 2537293"/>
                <a:gd name="connsiteY6" fmla="*/ 2181225 h 3273425"/>
                <a:gd name="connsiteX7" fmla="*/ 1463675 w 2537293"/>
                <a:gd name="connsiteY7" fmla="*/ 492125 h 3273425"/>
                <a:gd name="connsiteX0" fmla="*/ 1463675 w 2686713"/>
                <a:gd name="connsiteY0" fmla="*/ 492125 h 3273425"/>
                <a:gd name="connsiteX1" fmla="*/ 2162175 w 2686713"/>
                <a:gd name="connsiteY1" fmla="*/ 863600 h 3273425"/>
                <a:gd name="connsiteX2" fmla="*/ 2524125 w 2686713"/>
                <a:gd name="connsiteY2" fmla="*/ 0 h 3273425"/>
                <a:gd name="connsiteX3" fmla="*/ 2454275 w 2686713"/>
                <a:gd name="connsiteY3" fmla="*/ 1939925 h 3273425"/>
                <a:gd name="connsiteX4" fmla="*/ 933450 w 2686713"/>
                <a:gd name="connsiteY4" fmla="*/ 3273425 h 3273425"/>
                <a:gd name="connsiteX5" fmla="*/ 0 w 2686713"/>
                <a:gd name="connsiteY5" fmla="*/ 2828925 h 3273425"/>
                <a:gd name="connsiteX6" fmla="*/ 552450 w 2686713"/>
                <a:gd name="connsiteY6" fmla="*/ 2181225 h 3273425"/>
                <a:gd name="connsiteX7" fmla="*/ 1463675 w 2686713"/>
                <a:gd name="connsiteY7" fmla="*/ 492125 h 3273425"/>
                <a:gd name="connsiteX0" fmla="*/ 1463675 w 2736083"/>
                <a:gd name="connsiteY0" fmla="*/ 492125 h 3273425"/>
                <a:gd name="connsiteX1" fmla="*/ 2162175 w 2736083"/>
                <a:gd name="connsiteY1" fmla="*/ 863600 h 3273425"/>
                <a:gd name="connsiteX2" fmla="*/ 2524125 w 2736083"/>
                <a:gd name="connsiteY2" fmla="*/ 0 h 3273425"/>
                <a:gd name="connsiteX3" fmla="*/ 2454275 w 2736083"/>
                <a:gd name="connsiteY3" fmla="*/ 1939925 h 3273425"/>
                <a:gd name="connsiteX4" fmla="*/ 933450 w 2736083"/>
                <a:gd name="connsiteY4" fmla="*/ 3273425 h 3273425"/>
                <a:gd name="connsiteX5" fmla="*/ 0 w 2736083"/>
                <a:gd name="connsiteY5" fmla="*/ 2828925 h 3273425"/>
                <a:gd name="connsiteX6" fmla="*/ 552450 w 2736083"/>
                <a:gd name="connsiteY6" fmla="*/ 2181225 h 3273425"/>
                <a:gd name="connsiteX7" fmla="*/ 1463675 w 2736083"/>
                <a:gd name="connsiteY7" fmla="*/ 492125 h 3273425"/>
                <a:gd name="connsiteX0" fmla="*/ 1463675 w 2703740"/>
                <a:gd name="connsiteY0" fmla="*/ 492125 h 3273425"/>
                <a:gd name="connsiteX1" fmla="*/ 2162175 w 2703740"/>
                <a:gd name="connsiteY1" fmla="*/ 863600 h 3273425"/>
                <a:gd name="connsiteX2" fmla="*/ 2524125 w 2703740"/>
                <a:gd name="connsiteY2" fmla="*/ 0 h 3273425"/>
                <a:gd name="connsiteX3" fmla="*/ 2454275 w 2703740"/>
                <a:gd name="connsiteY3" fmla="*/ 1939925 h 3273425"/>
                <a:gd name="connsiteX4" fmla="*/ 933450 w 2703740"/>
                <a:gd name="connsiteY4" fmla="*/ 3273425 h 3273425"/>
                <a:gd name="connsiteX5" fmla="*/ 0 w 2703740"/>
                <a:gd name="connsiteY5" fmla="*/ 2828925 h 3273425"/>
                <a:gd name="connsiteX6" fmla="*/ 552450 w 2703740"/>
                <a:gd name="connsiteY6" fmla="*/ 2181225 h 3273425"/>
                <a:gd name="connsiteX7" fmla="*/ 1463675 w 2703740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2450 w 2688284"/>
                <a:gd name="connsiteY6" fmla="*/ 2181225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88284"/>
                <a:gd name="connsiteY0" fmla="*/ 492125 h 3273425"/>
                <a:gd name="connsiteX1" fmla="*/ 2162175 w 2688284"/>
                <a:gd name="connsiteY1" fmla="*/ 863600 h 3273425"/>
                <a:gd name="connsiteX2" fmla="*/ 2524125 w 2688284"/>
                <a:gd name="connsiteY2" fmla="*/ 0 h 3273425"/>
                <a:gd name="connsiteX3" fmla="*/ 2454275 w 2688284"/>
                <a:gd name="connsiteY3" fmla="*/ 1939925 h 3273425"/>
                <a:gd name="connsiteX4" fmla="*/ 933450 w 2688284"/>
                <a:gd name="connsiteY4" fmla="*/ 3273425 h 3273425"/>
                <a:gd name="connsiteX5" fmla="*/ 0 w 2688284"/>
                <a:gd name="connsiteY5" fmla="*/ 2828925 h 3273425"/>
                <a:gd name="connsiteX6" fmla="*/ 555625 w 2688284"/>
                <a:gd name="connsiteY6" fmla="*/ 2171700 h 3273425"/>
                <a:gd name="connsiteX7" fmla="*/ 1463675 w 2688284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555625 w 2697203"/>
                <a:gd name="connsiteY6" fmla="*/ 2171700 h 3273425"/>
                <a:gd name="connsiteX7" fmla="*/ 1463675 w 2697203"/>
                <a:gd name="connsiteY7" fmla="*/ 492125 h 3273425"/>
                <a:gd name="connsiteX0" fmla="*/ 1463675 w 2697203"/>
                <a:gd name="connsiteY0" fmla="*/ 492125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463675 w 2697203"/>
                <a:gd name="connsiteY7" fmla="*/ 492125 h 3273425"/>
                <a:gd name="connsiteX0" fmla="*/ 1312378 w 2697203"/>
                <a:gd name="connsiteY0" fmla="*/ 854440 h 3273425"/>
                <a:gd name="connsiteX1" fmla="*/ 2162175 w 2697203"/>
                <a:gd name="connsiteY1" fmla="*/ 863600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97203"/>
                <a:gd name="connsiteY0" fmla="*/ 854440 h 3273425"/>
                <a:gd name="connsiteX1" fmla="*/ 1901994 w 2697203"/>
                <a:gd name="connsiteY1" fmla="*/ 1439087 h 3273425"/>
                <a:gd name="connsiteX2" fmla="*/ 2524125 w 2697203"/>
                <a:gd name="connsiteY2" fmla="*/ 0 h 3273425"/>
                <a:gd name="connsiteX3" fmla="*/ 2454275 w 2697203"/>
                <a:gd name="connsiteY3" fmla="*/ 1939925 h 3273425"/>
                <a:gd name="connsiteX4" fmla="*/ 933450 w 2697203"/>
                <a:gd name="connsiteY4" fmla="*/ 3273425 h 3273425"/>
                <a:gd name="connsiteX5" fmla="*/ 0 w 2697203"/>
                <a:gd name="connsiteY5" fmla="*/ 2828925 h 3273425"/>
                <a:gd name="connsiteX6" fmla="*/ 425669 w 2697203"/>
                <a:gd name="connsiteY6" fmla="*/ 2198007 h 3273425"/>
                <a:gd name="connsiteX7" fmla="*/ 1312378 w 2697203"/>
                <a:gd name="connsiteY7" fmla="*/ 854440 h 3273425"/>
                <a:gd name="connsiteX0" fmla="*/ 1312378 w 2665289"/>
                <a:gd name="connsiteY0" fmla="*/ 281674 h 2700659"/>
                <a:gd name="connsiteX1" fmla="*/ 1901994 w 2665289"/>
                <a:gd name="connsiteY1" fmla="*/ 866321 h 2700659"/>
                <a:gd name="connsiteX2" fmla="*/ 2407672 w 2665289"/>
                <a:gd name="connsiteY2" fmla="*/ 0 h 2700659"/>
                <a:gd name="connsiteX3" fmla="*/ 2454275 w 2665289"/>
                <a:gd name="connsiteY3" fmla="*/ 1367159 h 2700659"/>
                <a:gd name="connsiteX4" fmla="*/ 933450 w 2665289"/>
                <a:gd name="connsiteY4" fmla="*/ 2700659 h 2700659"/>
                <a:gd name="connsiteX5" fmla="*/ 0 w 2665289"/>
                <a:gd name="connsiteY5" fmla="*/ 2256159 h 2700659"/>
                <a:gd name="connsiteX6" fmla="*/ 425669 w 2665289"/>
                <a:gd name="connsiteY6" fmla="*/ 1625241 h 2700659"/>
                <a:gd name="connsiteX7" fmla="*/ 1312378 w 2665289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700659"/>
                <a:gd name="connsiteX1" fmla="*/ 1901994 w 2414847"/>
                <a:gd name="connsiteY1" fmla="*/ 866321 h 2700659"/>
                <a:gd name="connsiteX2" fmla="*/ 2407672 w 2414847"/>
                <a:gd name="connsiteY2" fmla="*/ 0 h 2700659"/>
                <a:gd name="connsiteX3" fmla="*/ 1969147 w 2414847"/>
                <a:gd name="connsiteY3" fmla="*/ 1823115 h 2700659"/>
                <a:gd name="connsiteX4" fmla="*/ 933450 w 2414847"/>
                <a:gd name="connsiteY4" fmla="*/ 2700659 h 2700659"/>
                <a:gd name="connsiteX5" fmla="*/ 0 w 2414847"/>
                <a:gd name="connsiteY5" fmla="*/ 2256159 h 2700659"/>
                <a:gd name="connsiteX6" fmla="*/ 425669 w 2414847"/>
                <a:gd name="connsiteY6" fmla="*/ 1625241 h 2700659"/>
                <a:gd name="connsiteX7" fmla="*/ 1312378 w 2414847"/>
                <a:gd name="connsiteY7" fmla="*/ 281674 h 2700659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14847"/>
                <a:gd name="connsiteY0" fmla="*/ 281674 h 2693717"/>
                <a:gd name="connsiteX1" fmla="*/ 1901994 w 2414847"/>
                <a:gd name="connsiteY1" fmla="*/ 866321 h 2693717"/>
                <a:gd name="connsiteX2" fmla="*/ 2407672 w 2414847"/>
                <a:gd name="connsiteY2" fmla="*/ 0 h 2693717"/>
                <a:gd name="connsiteX3" fmla="*/ 1969147 w 2414847"/>
                <a:gd name="connsiteY3" fmla="*/ 1823115 h 2693717"/>
                <a:gd name="connsiteX4" fmla="*/ 892640 w 2414847"/>
                <a:gd name="connsiteY4" fmla="*/ 2693717 h 2693717"/>
                <a:gd name="connsiteX5" fmla="*/ 0 w 2414847"/>
                <a:gd name="connsiteY5" fmla="*/ 2256159 h 2693717"/>
                <a:gd name="connsiteX6" fmla="*/ 425669 w 2414847"/>
                <a:gd name="connsiteY6" fmla="*/ 1625241 h 2693717"/>
                <a:gd name="connsiteX7" fmla="*/ 1312378 w 2414847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93717"/>
                <a:gd name="connsiteX1" fmla="*/ 1901994 w 2436378"/>
                <a:gd name="connsiteY1" fmla="*/ 866321 h 2693717"/>
                <a:gd name="connsiteX2" fmla="*/ 2407672 w 2436378"/>
                <a:gd name="connsiteY2" fmla="*/ 0 h 2693717"/>
                <a:gd name="connsiteX3" fmla="*/ 1969147 w 2436378"/>
                <a:gd name="connsiteY3" fmla="*/ 1823115 h 2693717"/>
                <a:gd name="connsiteX4" fmla="*/ 892640 w 2436378"/>
                <a:gd name="connsiteY4" fmla="*/ 2693717 h 2693717"/>
                <a:gd name="connsiteX5" fmla="*/ 0 w 2436378"/>
                <a:gd name="connsiteY5" fmla="*/ 2256159 h 2693717"/>
                <a:gd name="connsiteX6" fmla="*/ 425669 w 2436378"/>
                <a:gd name="connsiteY6" fmla="*/ 1625241 h 2693717"/>
                <a:gd name="connsiteX7" fmla="*/ 1312378 w 2436378"/>
                <a:gd name="connsiteY7" fmla="*/ 281674 h 2693717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6378"/>
                <a:gd name="connsiteY0" fmla="*/ 281674 h 2680489"/>
                <a:gd name="connsiteX1" fmla="*/ 1901994 w 2436378"/>
                <a:gd name="connsiteY1" fmla="*/ 866321 h 2680489"/>
                <a:gd name="connsiteX2" fmla="*/ 2407672 w 2436378"/>
                <a:gd name="connsiteY2" fmla="*/ 0 h 2680489"/>
                <a:gd name="connsiteX3" fmla="*/ 1969147 w 2436378"/>
                <a:gd name="connsiteY3" fmla="*/ 1823115 h 2680489"/>
                <a:gd name="connsiteX4" fmla="*/ 887480 w 2436378"/>
                <a:gd name="connsiteY4" fmla="*/ 2680489 h 2680489"/>
                <a:gd name="connsiteX5" fmla="*/ 0 w 2436378"/>
                <a:gd name="connsiteY5" fmla="*/ 2256159 h 2680489"/>
                <a:gd name="connsiteX6" fmla="*/ 425669 w 2436378"/>
                <a:gd name="connsiteY6" fmla="*/ 1625241 h 2680489"/>
                <a:gd name="connsiteX7" fmla="*/ 1312378 w 24363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12378 w 2438978"/>
                <a:gd name="connsiteY0" fmla="*/ 281674 h 2680489"/>
                <a:gd name="connsiteX1" fmla="*/ 1901994 w 2438978"/>
                <a:gd name="connsiteY1" fmla="*/ 866321 h 2680489"/>
                <a:gd name="connsiteX2" fmla="*/ 2407672 w 2438978"/>
                <a:gd name="connsiteY2" fmla="*/ 0 h 2680489"/>
                <a:gd name="connsiteX3" fmla="*/ 1969147 w 2438978"/>
                <a:gd name="connsiteY3" fmla="*/ 1823115 h 2680489"/>
                <a:gd name="connsiteX4" fmla="*/ 887480 w 2438978"/>
                <a:gd name="connsiteY4" fmla="*/ 2680489 h 2680489"/>
                <a:gd name="connsiteX5" fmla="*/ 0 w 2438978"/>
                <a:gd name="connsiteY5" fmla="*/ 2256159 h 2680489"/>
                <a:gd name="connsiteX6" fmla="*/ 425669 w 2438978"/>
                <a:gd name="connsiteY6" fmla="*/ 1625241 h 2680489"/>
                <a:gd name="connsiteX7" fmla="*/ 1312378 w 2438978"/>
                <a:gd name="connsiteY7" fmla="*/ 281674 h 2680489"/>
                <a:gd name="connsiteX0" fmla="*/ 1338834 w 2465434"/>
                <a:gd name="connsiteY0" fmla="*/ 281674 h 2680489"/>
                <a:gd name="connsiteX1" fmla="*/ 1928450 w 2465434"/>
                <a:gd name="connsiteY1" fmla="*/ 866321 h 2680489"/>
                <a:gd name="connsiteX2" fmla="*/ 2434128 w 2465434"/>
                <a:gd name="connsiteY2" fmla="*/ 0 h 2680489"/>
                <a:gd name="connsiteX3" fmla="*/ 1995603 w 2465434"/>
                <a:gd name="connsiteY3" fmla="*/ 1823115 h 2680489"/>
                <a:gd name="connsiteX4" fmla="*/ 913936 w 2465434"/>
                <a:gd name="connsiteY4" fmla="*/ 2680489 h 2680489"/>
                <a:gd name="connsiteX5" fmla="*/ 0 w 2465434"/>
                <a:gd name="connsiteY5" fmla="*/ 2266479 h 2680489"/>
                <a:gd name="connsiteX6" fmla="*/ 452125 w 2465434"/>
                <a:gd name="connsiteY6" fmla="*/ 1625241 h 2680489"/>
                <a:gd name="connsiteX7" fmla="*/ 1338834 w 2465434"/>
                <a:gd name="connsiteY7" fmla="*/ 281674 h 2680489"/>
                <a:gd name="connsiteX0" fmla="*/ 1338834 w 2465434"/>
                <a:gd name="connsiteY0" fmla="*/ 281674 h 2683359"/>
                <a:gd name="connsiteX1" fmla="*/ 1928450 w 2465434"/>
                <a:gd name="connsiteY1" fmla="*/ 866321 h 2683359"/>
                <a:gd name="connsiteX2" fmla="*/ 2434128 w 2465434"/>
                <a:gd name="connsiteY2" fmla="*/ 0 h 2683359"/>
                <a:gd name="connsiteX3" fmla="*/ 1995603 w 2465434"/>
                <a:gd name="connsiteY3" fmla="*/ 1823115 h 2683359"/>
                <a:gd name="connsiteX4" fmla="*/ 910484 w 2465434"/>
                <a:gd name="connsiteY4" fmla="*/ 2683359 h 2683359"/>
                <a:gd name="connsiteX5" fmla="*/ 0 w 2465434"/>
                <a:gd name="connsiteY5" fmla="*/ 2266479 h 2683359"/>
                <a:gd name="connsiteX6" fmla="*/ 452125 w 2465434"/>
                <a:gd name="connsiteY6" fmla="*/ 1625241 h 2683359"/>
                <a:gd name="connsiteX7" fmla="*/ 1338834 w 2465434"/>
                <a:gd name="connsiteY7" fmla="*/ 281674 h 2683359"/>
                <a:gd name="connsiteX0" fmla="*/ 1338834 w 2459634"/>
                <a:gd name="connsiteY0" fmla="*/ 281674 h 2683359"/>
                <a:gd name="connsiteX1" fmla="*/ 1928450 w 2459634"/>
                <a:gd name="connsiteY1" fmla="*/ 866321 h 2683359"/>
                <a:gd name="connsiteX2" fmla="*/ 2434128 w 2459634"/>
                <a:gd name="connsiteY2" fmla="*/ 0 h 2683359"/>
                <a:gd name="connsiteX3" fmla="*/ 1995603 w 2459634"/>
                <a:gd name="connsiteY3" fmla="*/ 1823115 h 2683359"/>
                <a:gd name="connsiteX4" fmla="*/ 910484 w 2459634"/>
                <a:gd name="connsiteY4" fmla="*/ 2683359 h 2683359"/>
                <a:gd name="connsiteX5" fmla="*/ 0 w 2459634"/>
                <a:gd name="connsiteY5" fmla="*/ 2266479 h 2683359"/>
                <a:gd name="connsiteX6" fmla="*/ 452125 w 2459634"/>
                <a:gd name="connsiteY6" fmla="*/ 1625241 h 2683359"/>
                <a:gd name="connsiteX7" fmla="*/ 1338834 w 2459634"/>
                <a:gd name="connsiteY7" fmla="*/ 281674 h 2683359"/>
                <a:gd name="connsiteX0" fmla="*/ 1338834 w 2460580"/>
                <a:gd name="connsiteY0" fmla="*/ 295901 h 2697586"/>
                <a:gd name="connsiteX1" fmla="*/ 1928450 w 2460580"/>
                <a:gd name="connsiteY1" fmla="*/ 880548 h 2697586"/>
                <a:gd name="connsiteX2" fmla="*/ 2435436 w 2460580"/>
                <a:gd name="connsiteY2" fmla="*/ 0 h 2697586"/>
                <a:gd name="connsiteX3" fmla="*/ 1995603 w 2460580"/>
                <a:gd name="connsiteY3" fmla="*/ 1837342 h 2697586"/>
                <a:gd name="connsiteX4" fmla="*/ 910484 w 2460580"/>
                <a:gd name="connsiteY4" fmla="*/ 2697586 h 2697586"/>
                <a:gd name="connsiteX5" fmla="*/ 0 w 2460580"/>
                <a:gd name="connsiteY5" fmla="*/ 2280706 h 2697586"/>
                <a:gd name="connsiteX6" fmla="*/ 452125 w 2460580"/>
                <a:gd name="connsiteY6" fmla="*/ 1639468 h 2697586"/>
                <a:gd name="connsiteX7" fmla="*/ 1338834 w 246058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  <a:gd name="connsiteX0" fmla="*/ 1338834 w 2470310"/>
                <a:gd name="connsiteY0" fmla="*/ 295901 h 2697586"/>
                <a:gd name="connsiteX1" fmla="*/ 1928450 w 2470310"/>
                <a:gd name="connsiteY1" fmla="*/ 880548 h 2697586"/>
                <a:gd name="connsiteX2" fmla="*/ 2435436 w 2470310"/>
                <a:gd name="connsiteY2" fmla="*/ 0 h 2697586"/>
                <a:gd name="connsiteX3" fmla="*/ 1995603 w 2470310"/>
                <a:gd name="connsiteY3" fmla="*/ 1837342 h 2697586"/>
                <a:gd name="connsiteX4" fmla="*/ 910484 w 2470310"/>
                <a:gd name="connsiteY4" fmla="*/ 2697586 h 2697586"/>
                <a:gd name="connsiteX5" fmla="*/ 0 w 2470310"/>
                <a:gd name="connsiteY5" fmla="*/ 2280706 h 2697586"/>
                <a:gd name="connsiteX6" fmla="*/ 452125 w 2470310"/>
                <a:gd name="connsiteY6" fmla="*/ 1639468 h 2697586"/>
                <a:gd name="connsiteX7" fmla="*/ 1338834 w 2470310"/>
                <a:gd name="connsiteY7" fmla="*/ 295901 h 269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70310" h="2697586">
                  <a:moveTo>
                    <a:pt x="1338834" y="295901"/>
                  </a:moveTo>
                  <a:lnTo>
                    <a:pt x="1928450" y="880548"/>
                  </a:lnTo>
                  <a:lnTo>
                    <a:pt x="2435436" y="0"/>
                  </a:lnTo>
                  <a:cubicBezTo>
                    <a:pt x="2471105" y="97038"/>
                    <a:pt x="2594047" y="1012446"/>
                    <a:pt x="1995603" y="1837342"/>
                  </a:cubicBezTo>
                  <a:cubicBezTo>
                    <a:pt x="1733522" y="2199667"/>
                    <a:pt x="1328558" y="2501382"/>
                    <a:pt x="910484" y="2697586"/>
                  </a:cubicBezTo>
                  <a:lnTo>
                    <a:pt x="0" y="2280706"/>
                  </a:lnTo>
                  <a:lnTo>
                    <a:pt x="452125" y="1639468"/>
                  </a:lnTo>
                  <a:cubicBezTo>
                    <a:pt x="977444" y="1410280"/>
                    <a:pt x="1303102" y="1039444"/>
                    <a:pt x="1338834" y="29590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DAA28">
                    <a:shade val="30000"/>
                    <a:satMod val="115000"/>
                  </a:srgbClr>
                </a:gs>
                <a:gs pos="50000">
                  <a:srgbClr val="5DAA28">
                    <a:shade val="67500"/>
                    <a:satMod val="115000"/>
                  </a:srgbClr>
                </a:gs>
                <a:gs pos="100000">
                  <a:srgbClr val="5DAA28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textruta 58">
              <a:extLst>
                <a:ext uri="{FF2B5EF4-FFF2-40B4-BE49-F238E27FC236}">
                  <a16:creationId xmlns:a16="http://schemas.microsoft.com/office/drawing/2014/main" id="{3D024504-0493-406C-8B36-65AD96CB7C3F}"/>
                </a:ext>
              </a:extLst>
            </p:cNvPr>
            <p:cNvSpPr txBox="1"/>
            <p:nvPr/>
          </p:nvSpPr>
          <p:spPr>
            <a:xfrm>
              <a:off x="4847403" y="1322803"/>
              <a:ext cx="1483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FÖLJA UPP</a:t>
              </a:r>
            </a:p>
          </p:txBody>
        </p:sp>
        <p:sp>
          <p:nvSpPr>
            <p:cNvPr id="60" name="textruta 59">
              <a:extLst>
                <a:ext uri="{FF2B5EF4-FFF2-40B4-BE49-F238E27FC236}">
                  <a16:creationId xmlns:a16="http://schemas.microsoft.com/office/drawing/2014/main" id="{4639CD7D-4C57-4C72-AC5A-C5C4F457D99F}"/>
                </a:ext>
              </a:extLst>
            </p:cNvPr>
            <p:cNvSpPr txBox="1"/>
            <p:nvPr/>
          </p:nvSpPr>
          <p:spPr>
            <a:xfrm rot="5400000">
              <a:off x="5313617" y="3937853"/>
              <a:ext cx="1610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ANALYSERA</a:t>
              </a:r>
            </a:p>
          </p:txBody>
        </p:sp>
        <p:sp>
          <p:nvSpPr>
            <p:cNvPr id="61" name="textruta 60">
              <a:extLst>
                <a:ext uri="{FF2B5EF4-FFF2-40B4-BE49-F238E27FC236}">
                  <a16:creationId xmlns:a16="http://schemas.microsoft.com/office/drawing/2014/main" id="{15B72CB2-F3C1-4BC2-A2F7-059A78BCB4A0}"/>
                </a:ext>
              </a:extLst>
            </p:cNvPr>
            <p:cNvSpPr txBox="1"/>
            <p:nvPr/>
          </p:nvSpPr>
          <p:spPr>
            <a:xfrm rot="10800000">
              <a:off x="2585005" y="4283066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PLANERA</a:t>
              </a:r>
            </a:p>
          </p:txBody>
        </p:sp>
        <p:sp>
          <p:nvSpPr>
            <p:cNvPr id="62" name="textruta 61">
              <a:extLst>
                <a:ext uri="{FF2B5EF4-FFF2-40B4-BE49-F238E27FC236}">
                  <a16:creationId xmlns:a16="http://schemas.microsoft.com/office/drawing/2014/main" id="{484F6482-D230-4E06-8F80-ADD77AEBEA44}"/>
                </a:ext>
              </a:extLst>
            </p:cNvPr>
            <p:cNvSpPr txBox="1"/>
            <p:nvPr/>
          </p:nvSpPr>
          <p:spPr>
            <a:xfrm rot="16200000">
              <a:off x="1878681" y="2154222"/>
              <a:ext cx="1808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GENOMFÖRA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9031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Gamla Böcker, Boken, Gamla, Bibliotek, Utbildn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1543"/>
            <a:ext cx="666023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131840" y="3579862"/>
            <a:ext cx="5472608" cy="1021556"/>
          </a:xfrm>
        </p:spPr>
        <p:txBody>
          <a:bodyPr anchor="ctr"/>
          <a:lstStyle/>
          <a:p>
            <a:r>
              <a:rPr lang="sv-SE" dirty="0"/>
              <a:t>SKA-Dokumentation</a:t>
            </a:r>
          </a:p>
        </p:txBody>
      </p:sp>
    </p:spTree>
    <p:extLst>
      <p:ext uri="{BB962C8B-B14F-4D97-AF65-F5344CB8AC3E}">
        <p14:creationId xmlns:p14="http://schemas.microsoft.com/office/powerpoint/2010/main" val="303253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kvutis.se/wp-content/uploads/2018/08/SKA-sammanfattning.png">
            <a:extLst>
              <a:ext uri="{FF2B5EF4-FFF2-40B4-BE49-F238E27FC236}">
                <a16:creationId xmlns:a16="http://schemas.microsoft.com/office/drawing/2014/main" id="{F48ADAC1-816E-4889-A7EF-3DAE49F87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8856"/>
            <a:ext cx="3168044" cy="42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EA487F8-A377-4D50-AA1C-A6029E972F53}"/>
              </a:ext>
            </a:extLst>
          </p:cNvPr>
          <p:cNvSpPr txBox="1"/>
          <p:nvPr/>
        </p:nvSpPr>
        <p:spPr>
          <a:xfrm>
            <a:off x="4211960" y="1048256"/>
            <a:ext cx="44644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Futura Std Light" panose="020B0402020204020303" pitchFamily="34" charset="0"/>
              </a:rPr>
              <a:t>Utvärdering av prioriterade mål och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åtaganden (utveckla, säkerställa, åtgärda)</a:t>
            </a:r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Futura Std Light" panose="020B0402020204020303" pitchFamily="34" charset="0"/>
              </a:rPr>
              <a:t>Utvärdering av resultat utifrån den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nationella målen (</a:t>
            </a:r>
            <a:r>
              <a:rPr lang="sv-SE" dirty="0" err="1">
                <a:latin typeface="Futura Std Light" panose="020B0402020204020303" pitchFamily="34" charset="0"/>
              </a:rPr>
              <a:t>uppföljning+analys</a:t>
            </a:r>
            <a:r>
              <a:rPr lang="sv-SE" dirty="0">
                <a:latin typeface="Futura Std Light" panose="020B0402020204020303" pitchFamily="34" charset="0"/>
              </a:rPr>
              <a:t>)</a:t>
            </a:r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Futura Std Light" panose="020B0402020204020303" pitchFamily="34" charset="0"/>
              </a:rPr>
              <a:t>Utvärdering av förutsättningarna: miljö   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för lärandet, personal, organisation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resursfördelning </a:t>
            </a:r>
          </a:p>
          <a:p>
            <a:pPr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dirty="0">
                <a:latin typeface="Futura Std Light" panose="020B0402020204020303" pitchFamily="34" charset="0"/>
              </a:rPr>
              <a:t>Slutsatser och framåtsyftande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målsättning och åtaganden </a:t>
            </a:r>
            <a:br>
              <a:rPr lang="sv-SE" dirty="0">
                <a:latin typeface="Futura Std Light" panose="020B0402020204020303" pitchFamily="34" charset="0"/>
              </a:rPr>
            </a:br>
            <a:r>
              <a:rPr lang="sv-SE" dirty="0">
                <a:latin typeface="Futura Std Light" panose="020B0402020204020303" pitchFamily="34" charset="0"/>
              </a:rPr>
              <a:t>    (utveckla, säkerställa, åtgärda)</a:t>
            </a:r>
          </a:p>
        </p:txBody>
      </p:sp>
    </p:spTree>
    <p:extLst>
      <p:ext uri="{BB962C8B-B14F-4D97-AF65-F5344CB8AC3E}">
        <p14:creationId xmlns:p14="http://schemas.microsoft.com/office/powerpoint/2010/main" val="396087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16F086B7-D235-4664-BB55-5F7E6171BC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568" b="35263"/>
          <a:stretch/>
        </p:blipFill>
        <p:spPr>
          <a:xfrm>
            <a:off x="4547482" y="2571750"/>
            <a:ext cx="4021616" cy="151216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C8DEB00A-B52C-4F1B-BD05-1AC80CAFD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252"/>
          <a:stretch/>
        </p:blipFill>
        <p:spPr>
          <a:xfrm>
            <a:off x="4457413" y="483518"/>
            <a:ext cx="4669163" cy="167293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33BC377-7156-40AA-89FB-ED7AAD09B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912"/>
          <a:stretch/>
        </p:blipFill>
        <p:spPr>
          <a:xfrm>
            <a:off x="3560" y="1535910"/>
            <a:ext cx="4390621" cy="1755920"/>
          </a:xfrm>
          <a:prstGeom prst="rect">
            <a:avLst/>
          </a:prstGeom>
        </p:spPr>
      </p:pic>
      <p:pic>
        <p:nvPicPr>
          <p:cNvPr id="9" name="Picture 6" descr="http://kvutis.se/wp-content/uploads/2018/08/Prioriterat-mal.png">
            <a:extLst>
              <a:ext uri="{FF2B5EF4-FFF2-40B4-BE49-F238E27FC236}">
                <a16:creationId xmlns:a16="http://schemas.microsoft.com/office/drawing/2014/main" id="{FEDE2E9F-0456-4615-82BC-437C90A4D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" y="411510"/>
            <a:ext cx="4248472" cy="390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kvutis.se/wp-content/uploads/2018/08/atgarda.png">
            <a:extLst>
              <a:ext uri="{FF2B5EF4-FFF2-40B4-BE49-F238E27FC236}">
                <a16:creationId xmlns:a16="http://schemas.microsoft.com/office/drawing/2014/main" id="{6F7770D0-33FE-46E3-AC4C-F5527C8E8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94" y="417449"/>
            <a:ext cx="4044290" cy="17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kvutis.se/wp-content/uploads/2018/08/Sakerstalla.png">
            <a:extLst>
              <a:ext uri="{FF2B5EF4-FFF2-40B4-BE49-F238E27FC236}">
                <a16:creationId xmlns:a16="http://schemas.microsoft.com/office/drawing/2014/main" id="{8ED4D7A8-D123-4D68-B044-C7CA38CC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94" y="2276649"/>
            <a:ext cx="4016682" cy="203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16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0" y="1387889"/>
            <a:ext cx="3887788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sv-SE" altLang="sv-SE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sv-SE" altLang="sv-SE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" name="Bildobjekt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/>
          <a:stretch/>
        </p:blipFill>
        <p:spPr>
          <a:xfrm>
            <a:off x="2809096" y="987574"/>
            <a:ext cx="3454906" cy="338351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184" y="555526"/>
            <a:ext cx="2628890" cy="1354217"/>
          </a:xfrm>
          <a:prstGeom prst="rect">
            <a:avLst/>
          </a:prstGeom>
          <a:solidFill>
            <a:srgbClr val="80BA27"/>
          </a:solidFill>
        </p:spPr>
        <p:txBody>
          <a:bodyPr wrap="square">
            <a:spAutoFit/>
          </a:bodyPr>
          <a:lstStyle/>
          <a:p>
            <a:r>
              <a:rPr lang="sv-SE" dirty="0"/>
              <a:t>Var är vi?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Kunskapsutveckling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Undervisning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Övriga läroplansområden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Effekter av skolförbättring</a:t>
            </a:r>
          </a:p>
        </p:txBody>
      </p:sp>
      <p:sp>
        <p:nvSpPr>
          <p:cNvPr id="11" name="Rektangel 10"/>
          <p:cNvSpPr/>
          <p:nvPr/>
        </p:nvSpPr>
        <p:spPr>
          <a:xfrm>
            <a:off x="6228184" y="3016873"/>
            <a:ext cx="2628890" cy="1600438"/>
          </a:xfrm>
          <a:prstGeom prst="rect">
            <a:avLst/>
          </a:prstGeom>
          <a:solidFill>
            <a:srgbClr val="D8EABC"/>
          </a:solidFill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sv-SE" dirty="0"/>
              <a:t>Vart ska vi?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Elevers behov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Lärares behov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Skolans behov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Behov av utveckling av undervisningen</a:t>
            </a:r>
          </a:p>
        </p:txBody>
      </p:sp>
      <p:sp>
        <p:nvSpPr>
          <p:cNvPr id="12" name="Rektangel 11"/>
          <p:cNvSpPr/>
          <p:nvPr/>
        </p:nvSpPr>
        <p:spPr>
          <a:xfrm>
            <a:off x="124798" y="3139983"/>
            <a:ext cx="2628890" cy="1354217"/>
          </a:xfrm>
          <a:prstGeom prst="rect">
            <a:avLst/>
          </a:prstGeom>
          <a:solidFill>
            <a:srgbClr val="80BA27"/>
          </a:solidFill>
        </p:spPr>
        <p:txBody>
          <a:bodyPr wrap="square">
            <a:spAutoFit/>
          </a:bodyPr>
          <a:lstStyle/>
          <a:p>
            <a:r>
              <a:rPr lang="sv-SE" dirty="0"/>
              <a:t>Hur gör vi?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Målbilder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Arbetssätt och metoder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Delaktighet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Förutsättningar</a:t>
            </a:r>
          </a:p>
        </p:txBody>
      </p:sp>
      <p:sp>
        <p:nvSpPr>
          <p:cNvPr id="14" name="Rektangel 13"/>
          <p:cNvSpPr/>
          <p:nvPr/>
        </p:nvSpPr>
        <p:spPr>
          <a:xfrm>
            <a:off x="121583" y="627534"/>
            <a:ext cx="2628890" cy="861774"/>
          </a:xfrm>
          <a:prstGeom prst="rect">
            <a:avLst/>
          </a:prstGeom>
          <a:solidFill>
            <a:srgbClr val="D8EABC"/>
          </a:solidFill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sv-SE" dirty="0"/>
              <a:t>Hur blev det?</a:t>
            </a:r>
          </a:p>
          <a:p>
            <a:pPr marL="171450" indent="-171450">
              <a:buFontTx/>
              <a:buChar char="-"/>
            </a:pPr>
            <a:r>
              <a:rPr lang="sv-SE" sz="1600" dirty="0">
                <a:latin typeface="Futura Std Light" panose="020B0402020204020303" pitchFamily="34" charset="0"/>
              </a:rPr>
              <a:t>Händer det vi vill ska hända?</a:t>
            </a:r>
          </a:p>
        </p:txBody>
      </p:sp>
    </p:spTree>
    <p:extLst>
      <p:ext uri="{BB962C8B-B14F-4D97-AF65-F5344CB8AC3E}">
        <p14:creationId xmlns:p14="http://schemas.microsoft.com/office/powerpoint/2010/main" val="211361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923926" y="3880818"/>
            <a:ext cx="4824537" cy="1021556"/>
          </a:xfrm>
        </p:spPr>
        <p:txBody>
          <a:bodyPr anchor="ctr"/>
          <a:lstStyle/>
          <a:p>
            <a:r>
              <a:rPr lang="sv-SE" dirty="0"/>
              <a:t>Analysmodell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9AF6C68-5206-4873-B5BB-341ED57F2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93898">
            <a:off x="4157096" y="405636"/>
            <a:ext cx="2461397" cy="3360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19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idx="4294967295"/>
          </p:nvPr>
        </p:nvSpPr>
        <p:spPr>
          <a:xfrm>
            <a:off x="3707903" y="555526"/>
            <a:ext cx="4968551" cy="1020762"/>
          </a:xfrm>
        </p:spPr>
        <p:txBody>
          <a:bodyPr anchor="ctr"/>
          <a:lstStyle/>
          <a:p>
            <a:pPr algn="l"/>
            <a:r>
              <a:rPr lang="sv-SE" sz="2000" dirty="0"/>
              <a:t>Processmodell för analys som kan tillämpas i ledningsgrupp och/eller i arbetslag.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9AF6C68-5206-4873-B5BB-341ED57F2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93898">
            <a:off x="700714" y="891435"/>
            <a:ext cx="2461397" cy="3360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ubrik 2">
            <a:extLst>
              <a:ext uri="{FF2B5EF4-FFF2-40B4-BE49-F238E27FC236}">
                <a16:creationId xmlns:a16="http://schemas.microsoft.com/office/drawing/2014/main" id="{18710170-820A-44E0-8705-AC25FB64AB6C}"/>
              </a:ext>
            </a:extLst>
          </p:cNvPr>
          <p:cNvSpPr txBox="1">
            <a:spLocks/>
          </p:cNvSpPr>
          <p:nvPr/>
        </p:nvSpPr>
        <p:spPr bwMode="auto">
          <a:xfrm>
            <a:off x="3707903" y="1419622"/>
            <a:ext cx="496855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utura Std Book" pitchFamily="34" charset="0"/>
              </a:defRPr>
            </a:lvl9pPr>
          </a:lstStyle>
          <a:p>
            <a:pPr algn="l"/>
            <a:r>
              <a:rPr lang="sv-SE" sz="2000" kern="0" dirty="0">
                <a:latin typeface="+mn-lt"/>
              </a:rPr>
              <a:t>Steg 1 Identifiera problemen</a:t>
            </a:r>
          </a:p>
          <a:p>
            <a:pPr algn="l"/>
            <a:r>
              <a:rPr lang="sv-SE" sz="2000" kern="0" dirty="0">
                <a:latin typeface="+mn-lt"/>
              </a:rPr>
              <a:t>Steg 2 Hypoteser</a:t>
            </a:r>
          </a:p>
          <a:p>
            <a:pPr algn="l"/>
            <a:r>
              <a:rPr lang="sv-SE" sz="2000" kern="0" dirty="0">
                <a:latin typeface="+mn-lt"/>
              </a:rPr>
              <a:t>Steg 3 Sortera</a:t>
            </a:r>
          </a:p>
          <a:p>
            <a:pPr algn="l"/>
            <a:r>
              <a:rPr lang="sv-SE" sz="2000" kern="0" dirty="0">
                <a:latin typeface="+mn-lt"/>
              </a:rPr>
              <a:t>Steg 4 Planera</a:t>
            </a:r>
          </a:p>
        </p:txBody>
      </p:sp>
    </p:spTree>
    <p:extLst>
      <p:ext uri="{BB962C8B-B14F-4D97-AF65-F5344CB8AC3E}">
        <p14:creationId xmlns:p14="http://schemas.microsoft.com/office/powerpoint/2010/main" val="428370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Sandby">
  <a:themeElements>
    <a:clrScheme name="Svedala Tegel">
      <a:dk1>
        <a:srgbClr val="000000"/>
      </a:dk1>
      <a:lt1>
        <a:srgbClr val="FFFFFF"/>
      </a:lt1>
      <a:dk2>
        <a:srgbClr val="000000"/>
      </a:dk2>
      <a:lt2>
        <a:srgbClr val="B7775D"/>
      </a:lt2>
      <a:accent1>
        <a:srgbClr val="820024"/>
      </a:accent1>
      <a:accent2>
        <a:srgbClr val="B7775D"/>
      </a:accent2>
      <a:accent3>
        <a:srgbClr val="566423"/>
      </a:accent3>
      <a:accent4>
        <a:srgbClr val="7D0049"/>
      </a:accent4>
      <a:accent5>
        <a:srgbClr val="1D1160"/>
      </a:accent5>
      <a:accent6>
        <a:srgbClr val="9EA374"/>
      </a:accent6>
      <a:hlink>
        <a:srgbClr val="820024"/>
      </a:hlink>
      <a:folHlink>
        <a:srgbClr val="B7775D"/>
      </a:folHlink>
    </a:clrScheme>
    <a:fontScheme name="Svedala Futura">
      <a:majorFont>
        <a:latin typeface="Futura Std Book"/>
        <a:ea typeface=""/>
        <a:cs typeface=""/>
      </a:majorFont>
      <a:minorFont>
        <a:latin typeface="Futura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vedala Blå Fu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5A0A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8CDD1"/>
        </a:accent5>
        <a:accent6>
          <a:srgbClr val="2D2D8A"/>
        </a:accent6>
        <a:hlink>
          <a:srgbClr val="1D1160"/>
        </a:hlink>
        <a:folHlink>
          <a:srgbClr val="9EA3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andby">
  <a:themeElements>
    <a:clrScheme name="Svedala Tegel">
      <a:dk1>
        <a:srgbClr val="000000"/>
      </a:dk1>
      <a:lt1>
        <a:srgbClr val="FFFFFF"/>
      </a:lt1>
      <a:dk2>
        <a:srgbClr val="000000"/>
      </a:dk2>
      <a:lt2>
        <a:srgbClr val="B7775D"/>
      </a:lt2>
      <a:accent1>
        <a:srgbClr val="820024"/>
      </a:accent1>
      <a:accent2>
        <a:srgbClr val="B7775D"/>
      </a:accent2>
      <a:accent3>
        <a:srgbClr val="566423"/>
      </a:accent3>
      <a:accent4>
        <a:srgbClr val="7D0049"/>
      </a:accent4>
      <a:accent5>
        <a:srgbClr val="1D1160"/>
      </a:accent5>
      <a:accent6>
        <a:srgbClr val="9EA374"/>
      </a:accent6>
      <a:hlink>
        <a:srgbClr val="820024"/>
      </a:hlink>
      <a:folHlink>
        <a:srgbClr val="B7775D"/>
      </a:folHlink>
    </a:clrScheme>
    <a:fontScheme name="Svedala Futura">
      <a:majorFont>
        <a:latin typeface="Futura Std Book"/>
        <a:ea typeface=""/>
        <a:cs typeface=""/>
      </a:majorFont>
      <a:minorFont>
        <a:latin typeface="Futura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vedala Blå Fu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5A0A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8CDD1"/>
        </a:accent5>
        <a:accent6>
          <a:srgbClr val="2D2D8A"/>
        </a:accent6>
        <a:hlink>
          <a:srgbClr val="1D1160"/>
        </a:hlink>
        <a:folHlink>
          <a:srgbClr val="9EA3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vedala">
      <a:majorFont>
        <a:latin typeface="Futura Std Medium"/>
        <a:ea typeface=""/>
        <a:cs typeface=""/>
      </a:majorFont>
      <a:minorFont>
        <a:latin typeface="Futura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 2017-2018</Template>
  <TotalTime>12345</TotalTime>
  <Words>884</Words>
  <Application>Microsoft Office PowerPoint</Application>
  <PresentationFormat>Bildspel på skärmen (16:9)</PresentationFormat>
  <Paragraphs>269</Paragraphs>
  <Slides>28</Slides>
  <Notes>27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28</vt:i4>
      </vt:variant>
    </vt:vector>
  </HeadingPairs>
  <TitlesOfParts>
    <vt:vector size="38" baseType="lpstr">
      <vt:lpstr>Arial</vt:lpstr>
      <vt:lpstr>Brisa</vt:lpstr>
      <vt:lpstr>Calibri</vt:lpstr>
      <vt:lpstr>Courier New</vt:lpstr>
      <vt:lpstr>Futura Std Book</vt:lpstr>
      <vt:lpstr>Futura Std Light</vt:lpstr>
      <vt:lpstr>Times New Roman</vt:lpstr>
      <vt:lpstr>Wingdings</vt:lpstr>
      <vt:lpstr>1_Sandby</vt:lpstr>
      <vt:lpstr>Sandby</vt:lpstr>
      <vt:lpstr>7 dec 2018  </vt:lpstr>
      <vt:lpstr>PowerPoint-presentation</vt:lpstr>
      <vt:lpstr>Systematiskt kvalitetsarbete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SKA-Dokumentation</vt:lpstr>
      <vt:lpstr>PowerPoint-presentation</vt:lpstr>
      <vt:lpstr>PowerPoint-presentation</vt:lpstr>
      <vt:lpstr>PowerPoint-presentation</vt:lpstr>
      <vt:lpstr>Analysmodell</vt:lpstr>
      <vt:lpstr>Processmodell för analys som kan tillämpas i ledningsgrupp och/eller i arbetslag.</vt:lpstr>
    </vt:vector>
  </TitlesOfParts>
  <Company>Svedala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</dc:title>
  <dc:creator>Michael Rystad</dc:creator>
  <cp:lastModifiedBy>Michael Rystad</cp:lastModifiedBy>
  <cp:revision>260</cp:revision>
  <cp:lastPrinted>2018-12-07T08:27:07Z</cp:lastPrinted>
  <dcterms:created xsi:type="dcterms:W3CDTF">2017-06-22T11:23:33Z</dcterms:created>
  <dcterms:modified xsi:type="dcterms:W3CDTF">2018-12-07T11:35:55Z</dcterms:modified>
</cp:coreProperties>
</file>